
<file path=[Content_Types].xml><?xml version="1.0" encoding="utf-8"?>
<Types xmlns="http://schemas.openxmlformats.org/package/2006/content-types">
  <Default Extension="jpeg" ContentType="image/jpeg"/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6" r:id="rId5"/>
    <p:sldId id="258" r:id="rId6"/>
    <p:sldId id="259" r:id="rId7"/>
    <p:sldId id="261" r:id="rId8"/>
    <p:sldId id="263" r:id="rId9"/>
    <p:sldId id="264" r:id="rId10"/>
    <p:sldId id="265" r:id="rId11"/>
    <p:sldId id="260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11"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/>
              <a:t>1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40000">
        <p:blinds/>
      </p:transition>
    </mc:Choice>
    <mc:Fallback>
      <p:transition spd="med" advTm="40000">
        <p:blinds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40000">
        <p:blinds/>
      </p:transition>
    </mc:Choice>
    <mc:Fallback>
      <p:transition spd="med" advTm="40000">
        <p:blinds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40000">
        <p:blinds/>
      </p:transition>
    </mc:Choice>
    <mc:Fallback>
      <p:transition spd="med" advTm="40000">
        <p:blinds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40000">
        <p:blinds/>
      </p:transition>
    </mc:Choice>
    <mc:Fallback>
      <p:transition spd="med" advTm="40000">
        <p:blinds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40000">
        <p:blinds/>
      </p:transition>
    </mc:Choice>
    <mc:Fallback>
      <p:transition spd="med" advTm="40000">
        <p:blinds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40000">
        <p:blinds/>
      </p:transition>
    </mc:Choice>
    <mc:Fallback>
      <p:transition spd="med" advTm="40000">
        <p:blinds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40000">
        <p:blinds/>
      </p:transition>
    </mc:Choice>
    <mc:Fallback>
      <p:transition spd="med" advTm="40000">
        <p:blinds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40000">
        <p:blinds/>
      </p:transition>
    </mc:Choice>
    <mc:Fallback>
      <p:transition spd="med" advTm="40000">
        <p:blinds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40000">
        <p:blinds/>
      </p:transition>
    </mc:Choice>
    <mc:Fallback>
      <p:transition spd="med" advTm="40000">
        <p:blinds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40000">
        <p:blinds/>
      </p:transition>
    </mc:Choice>
    <mc:Fallback>
      <p:transition spd="med" advTm="40000">
        <p:blinds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40000">
        <p:blinds/>
      </p:transition>
    </mc:Choice>
    <mc:Fallback>
      <p:transition spd="med" advTm="40000">
        <p:blinds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50" advTm="40000">
        <p:blinds/>
      </p:transition>
    </mc:Choice>
    <mc:Fallback>
      <p:transition spd="med" advTm="40000">
        <p:blinds/>
      </p:transition>
    </mc:Fallback>
  </mc:AlternateConten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.png"/><Relationship Id="rId3" Type="http://schemas.microsoft.com/office/2007/relationships/media" Target="../media/media1.m4a"/><Relationship Id="rId2" Type="http://schemas.openxmlformats.org/officeDocument/2006/relationships/audio" Target="../media/media1.m4a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microsoft.com/office/2007/relationships/media" Target="../media/media10.m4a"/><Relationship Id="rId1" Type="http://schemas.openxmlformats.org/officeDocument/2006/relationships/audio" Target="../media/media10.m4a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microsoft.com/office/2007/relationships/media" Target="../media/media11.m4a"/><Relationship Id="rId1" Type="http://schemas.openxmlformats.org/officeDocument/2006/relationships/audio" Target="../media/media11.m4a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microsoft.com/office/2007/relationships/media" Target="../media/media3.m4a"/><Relationship Id="rId1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microsoft.com/office/2007/relationships/media" Target="../media/media4.m4a"/><Relationship Id="rId1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microsoft.com/office/2007/relationships/media" Target="../media/media5.m4a"/><Relationship Id="rId1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microsoft.com/office/2007/relationships/media" Target="../media/media6.m4a"/><Relationship Id="rId1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microsoft.com/office/2007/relationships/media" Target="../media/media7.m4a"/><Relationship Id="rId1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microsoft.com/office/2007/relationships/media" Target="../media/media8.m4a"/><Relationship Id="rId1" Type="http://schemas.openxmlformats.org/officeDocument/2006/relationships/audio" Target="../media/media8.m4a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microsoft.com/office/2007/relationships/media" Target="../media/media9.m4a"/><Relationship Id="rId1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868680"/>
          </a:xfrm>
        </p:spPr>
        <p:txBody>
          <a:bodyPr>
            <a:normAutofit fontScale="90000"/>
          </a:bodyPr>
          <a:p>
            <a:pPr algn="ctr"/>
            <a:r>
              <a:rPr lang="sr-Latn-RS" altLang="en-US"/>
              <a:t>AORIST</a:t>
            </a:r>
            <a:br>
              <a:rPr lang="sr-Latn-RS" altLang="en-US"/>
            </a:br>
            <a:r>
              <a:rPr lang="sr-Latn-RS" altLang="en-US"/>
              <a:t>(tvorba i značenje)</a:t>
            </a:r>
            <a:endParaRPr lang="sr-Latn-R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indent="0">
              <a:buNone/>
            </a:pPr>
            <a:r>
              <a:rPr lang="sr-Latn-RS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                              </a:t>
            </a:r>
            <a:endParaRPr lang="sr-Latn-RS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sr-Latn-RS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                               </a:t>
            </a:r>
            <a:r>
              <a:rPr lang="sr-Latn-RS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                             </a:t>
            </a:r>
            <a:r>
              <a:rPr lang="sr-Latn-RS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  </a:t>
            </a:r>
            <a:endParaRPr lang="sr-Latn-RS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sr-Latn-RS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sr-Latn-RS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sr-Latn-RS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                                                                                 </a:t>
            </a:r>
            <a:endParaRPr lang="sr-Latn-RS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30-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853305" y="3030220"/>
            <a:ext cx="2485390" cy="3306445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6334760" y="1174750"/>
            <a:ext cx="3158490" cy="1855470"/>
          </a:xfrm>
          <a:prstGeom prst="wedgeEllipseCallout">
            <a:avLst/>
          </a:prstGeom>
          <a:solidFill>
            <a:schemeClr val="accent3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6593840" y="1749425"/>
            <a:ext cx="289941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sr-Latn-RS" altLang="en-US" sz="2000">
                <a:latin typeface="Times New Roman" panose="02020603050405020304" charset="0"/>
                <a:cs typeface="Times New Roman" panose="02020603050405020304" charset="0"/>
              </a:rPr>
              <a:t>Ne </a:t>
            </a:r>
            <a:r>
              <a:rPr lang="sr-Latn-RS" altLang="en-US" sz="2000" b="1">
                <a:latin typeface="Times New Roman" panose="02020603050405020304" charset="0"/>
                <a:cs typeface="Times New Roman" panose="02020603050405020304" charset="0"/>
              </a:rPr>
              <a:t>vidjeh</a:t>
            </a:r>
            <a:r>
              <a:rPr lang="sr-Latn-RS" altLang="en-US" sz="2000">
                <a:latin typeface="Times New Roman" panose="02020603050405020304" charset="0"/>
                <a:cs typeface="Times New Roman" panose="02020603050405020304" charset="0"/>
              </a:rPr>
              <a:t> razrednu danas!</a:t>
            </a:r>
            <a:endParaRPr lang="sr-Latn-R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sr-Latn-RS" altLang="en-US" sz="2000">
                <a:latin typeface="Times New Roman" panose="02020603050405020304" charset="0"/>
                <a:cs typeface="Times New Roman" panose="02020603050405020304" charset="0"/>
              </a:rPr>
              <a:t>A ni juče, ni prekjuče...</a:t>
            </a:r>
            <a:endParaRPr lang="sr-Latn-R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Govor 01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43870" y="571754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40000">
        <p:blinds/>
      </p:transition>
    </mc:Choice>
    <mc:Fallback>
      <p:transition spd="med" advTm="40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1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127125"/>
            <a:ext cx="10972800" cy="4953000"/>
          </a:xfrm>
        </p:spPr>
        <p:txBody>
          <a:bodyPr/>
          <a:p>
            <a:pPr marL="0" indent="0" algn="ctr">
              <a:buNone/>
            </a:pPr>
            <a:r>
              <a:rPr lang="sr-Latn-RS" altLang="en-US">
                <a:latin typeface="Times New Roman" panose="02020603050405020304" charset="0"/>
                <a:cs typeface="Times New Roman" panose="02020603050405020304" charset="0"/>
              </a:rPr>
              <a:t>Domaći zadatak</a:t>
            </a:r>
            <a:endParaRPr lang="sr-Latn-R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sr-Latn-RS" altLang="en-US">
                <a:latin typeface="Times New Roman" panose="02020603050405020304" charset="0"/>
                <a:cs typeface="Times New Roman" panose="02020603050405020304" charset="0"/>
              </a:rPr>
              <a:t>čitanka strana 84</a:t>
            </a:r>
            <a:endParaRPr lang="sr-Latn-RS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Govor 01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612120" y="565975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40000">
        <p:blinds/>
      </p:transition>
    </mc:Choice>
    <mc:Fallback>
      <p:transition spd="med" advTm="40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7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7000"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r>
              <a:rPr lang="sr-Latn-RS" altLang="en-US" sz="4000">
                <a:latin typeface="Times New Roman" panose="02020603050405020304" charset="0"/>
                <a:cs typeface="Times New Roman" panose="02020603050405020304" charset="0"/>
              </a:rPr>
              <a:t>Hvala na pažnji!</a:t>
            </a:r>
            <a:br>
              <a:rPr lang="sr-Latn-RS" altLang="en-US" sz="4000"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sr-Latn-RS" altLang="en-US" sz="4000"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sr-Latn-RS" altLang="en-US" sz="4000">
                <a:latin typeface="Times New Roman" panose="02020603050405020304" charset="0"/>
                <a:cs typeface="Times New Roman" panose="02020603050405020304" charset="0"/>
              </a:rPr>
            </a:br>
            <a:endParaRPr lang="sr-Latn-RS" alt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Govor 013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469245" y="573913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40000">
        <p:blinds/>
      </p:transition>
    </mc:Choice>
    <mc:Fallback>
      <p:transition spd="med" advTm="40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9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32740"/>
            <a:ext cx="9144000" cy="1076960"/>
          </a:xfrm>
        </p:spPr>
        <p:txBody>
          <a:bodyPr>
            <a:normAutofit/>
          </a:bodyPr>
          <a:lstStyle/>
          <a:p>
            <a:r>
              <a:rPr lang="sr-Latn-RS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DA SE PODSJETIMO...</a:t>
            </a:r>
            <a:endParaRPr lang="sr-Latn-RS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875" y="1568450"/>
            <a:ext cx="10398125" cy="4736465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INFINITIVNA OSNOVA SE DOBIJA NA DVA NAČINA:</a:t>
            </a:r>
            <a:endParaRPr lang="sr-Latn-RS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buFont typeface="Arial" panose="020B0604020202020204" pitchFamily="34" charset="0"/>
            </a:pPr>
            <a:endParaRPr lang="sr-Latn-RS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buFont typeface="Wingdings" panose="05000000000000000000" charset="0"/>
              <a:buChar char="Ø"/>
            </a:pPr>
            <a:r>
              <a:rPr lang="sr-Latn-RS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	Ako se glagoli u infinitivu završavaju na -TI, infinitivna osnova se dobija odbijanjem tog nastavka -TI (PJEVATI, infinitivna osnova je PJEVA-; UČITI- UČI-...);</a:t>
            </a:r>
            <a:endParaRPr lang="sr-Latn-RS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buFont typeface="Wingdings" panose="05000000000000000000" charset="0"/>
              <a:buChar char="Ø"/>
            </a:pPr>
            <a:r>
              <a:rPr lang="sr-Latn-RS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	 Ako se glagoli u infinitivu završavaju na -ĆI ili na -STI, infinitivna osnova se dobija tako što se glagol prebaci u prvo lice jednine aorista i odbije se lični nastavak -OH (PEĆI - PEKOH- PEK-; JESTI - JEDOH- JED-...).</a:t>
            </a:r>
            <a:endParaRPr lang="sr-Latn-RS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buFont typeface="Arial" panose="020B0604020202020204" pitchFamily="34" charset="0"/>
            </a:pPr>
            <a:endParaRPr lang="sr-Latn-RS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Govor 003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201400" y="5954395"/>
            <a:ext cx="619125" cy="350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40000">
        <p:blinds/>
      </p:transition>
    </mc:Choice>
    <mc:Fallback>
      <p:transition spd="med" advTm="40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72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1165"/>
          </a:xfrm>
        </p:spPr>
        <p:txBody>
          <a:bodyPr>
            <a:normAutofit fontScale="90000"/>
          </a:bodyPr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l">
              <a:buNone/>
            </a:pPr>
            <a:r>
              <a:rPr lang="sr-Latn-RS" altLang="en-US" sz="2800">
                <a:latin typeface="Times New Roman" panose="02020603050405020304" charset="0"/>
                <a:cs typeface="Times New Roman" panose="02020603050405020304" charset="0"/>
              </a:rPr>
              <a:t>Ja ga </a:t>
            </a:r>
            <a:r>
              <a:rPr lang="sr-Latn-RS" altLang="en-US" sz="2800" b="1">
                <a:latin typeface="Times New Roman" panose="02020603050405020304" charset="0"/>
                <a:cs typeface="Times New Roman" panose="02020603050405020304" charset="0"/>
              </a:rPr>
              <a:t>poslušah</a:t>
            </a:r>
            <a:r>
              <a:rPr lang="sr-Latn-RS" altLang="en-US" sz="2800">
                <a:latin typeface="Times New Roman" panose="02020603050405020304" charset="0"/>
                <a:cs typeface="Times New Roman" panose="02020603050405020304" charset="0"/>
              </a:rPr>
              <a:t> i </a:t>
            </a:r>
            <a:r>
              <a:rPr lang="sr-Latn-RS" altLang="en-US" sz="2800" b="1">
                <a:latin typeface="Times New Roman" panose="02020603050405020304" charset="0"/>
                <a:cs typeface="Times New Roman" panose="02020603050405020304" charset="0"/>
              </a:rPr>
              <a:t>pođoh</a:t>
            </a:r>
            <a:r>
              <a:rPr lang="sr-Latn-RS" altLang="en-US" sz="2800">
                <a:latin typeface="Times New Roman" panose="02020603050405020304" charset="0"/>
                <a:cs typeface="Times New Roman" panose="02020603050405020304" charset="0"/>
              </a:rPr>
              <a:t>, a on me </a:t>
            </a:r>
            <a:r>
              <a:rPr lang="sr-Latn-RS" altLang="en-US" sz="2800" b="1">
                <a:latin typeface="Times New Roman" panose="02020603050405020304" charset="0"/>
                <a:cs typeface="Times New Roman" panose="02020603050405020304" charset="0"/>
              </a:rPr>
              <a:t>uvede</a:t>
            </a:r>
            <a:r>
              <a:rPr lang="sr-Latn-RS" altLang="en-US" sz="2800">
                <a:latin typeface="Times New Roman" panose="02020603050405020304" charset="0"/>
                <a:cs typeface="Times New Roman" panose="02020603050405020304" charset="0"/>
              </a:rPr>
              <a:t> u neko podzemno skrovište.</a:t>
            </a:r>
            <a:endParaRPr lang="sr-Latn-R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endParaRPr lang="sr-Latn-R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sr-Latn-RS" altLang="en-US" sz="2800" b="1">
                <a:latin typeface="Times New Roman" panose="02020603050405020304" charset="0"/>
                <a:cs typeface="Times New Roman" panose="02020603050405020304" charset="0"/>
              </a:rPr>
              <a:t>Dovede</a:t>
            </a:r>
            <a:r>
              <a:rPr lang="sr-Latn-RS" altLang="en-US" sz="2800">
                <a:latin typeface="Times New Roman" panose="02020603050405020304" charset="0"/>
                <a:cs typeface="Times New Roman" panose="02020603050405020304" charset="0"/>
              </a:rPr>
              <a:t> me u neku veliku prostoriju i napravi mi mjesto u samom pročelju.</a:t>
            </a:r>
            <a:endParaRPr lang="sr-Latn-R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endParaRPr lang="sr-Latn-R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sr-Latn-RS" altLang="en-US" sz="2800">
                <a:latin typeface="Times New Roman" panose="02020603050405020304" charset="0"/>
                <a:cs typeface="Times New Roman" panose="02020603050405020304" charset="0"/>
              </a:rPr>
              <a:t>Maloprije moje drugarice </a:t>
            </a:r>
            <a:r>
              <a:rPr lang="sr-Latn-RS" altLang="en-US" sz="2800" b="1">
                <a:latin typeface="Times New Roman" panose="02020603050405020304" charset="0"/>
                <a:cs typeface="Times New Roman" panose="02020603050405020304" charset="0"/>
              </a:rPr>
              <a:t>prođoše</a:t>
            </a:r>
            <a:r>
              <a:rPr lang="sr-Latn-RS" altLang="en-US" sz="2800">
                <a:latin typeface="Times New Roman" panose="02020603050405020304" charset="0"/>
                <a:cs typeface="Times New Roman" panose="02020603050405020304" charset="0"/>
              </a:rPr>
              <a:t> ovom stazom.</a:t>
            </a:r>
            <a:endParaRPr lang="sr-Latn-R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endParaRPr lang="sr-Latn-R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sr-Latn-RS" altLang="en-US" sz="2800">
                <a:latin typeface="Times New Roman" panose="02020603050405020304" charset="0"/>
                <a:cs typeface="Times New Roman" panose="02020603050405020304" charset="0"/>
              </a:rPr>
              <a:t>Ne </a:t>
            </a:r>
            <a:r>
              <a:rPr lang="sr-Latn-RS" altLang="en-US" sz="2800" b="1">
                <a:latin typeface="Times New Roman" panose="02020603050405020304" charset="0"/>
                <a:cs typeface="Times New Roman" panose="02020603050405020304" charset="0"/>
              </a:rPr>
              <a:t>odgledasmo</a:t>
            </a:r>
            <a:r>
              <a:rPr lang="sr-Latn-RS" altLang="en-US" sz="2800">
                <a:latin typeface="Times New Roman" panose="02020603050405020304" charset="0"/>
                <a:cs typeface="Times New Roman" panose="02020603050405020304" charset="0"/>
              </a:rPr>
              <a:t> film do kraja.</a:t>
            </a:r>
            <a:endParaRPr lang="sr-Latn-RS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Govor 005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734675" y="576643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40000">
        <p:blinds/>
      </p:transition>
    </mc:Choice>
    <mc:Fallback>
      <p:transition spd="med" advTm="40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73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"/>
            <a:ext cx="10515600" cy="6040120"/>
          </a:xfrm>
        </p:spPr>
        <p:txBody>
          <a:bodyPr>
            <a:normAutofit/>
          </a:bodyPr>
          <a:p>
            <a:endParaRPr lang="sr-Latn-RS" altLang="en-US"/>
          </a:p>
          <a:p>
            <a:endParaRPr lang="sr-Latn-RS" altLang="en-US"/>
          </a:p>
          <a:p>
            <a:endParaRPr lang="sr-Latn-RS" altLang="en-US"/>
          </a:p>
          <a:p>
            <a:r>
              <a:rPr lang="sr-Latn-RS" altLang="en-US" sz="2800">
                <a:latin typeface="Times New Roman" panose="02020603050405020304" charset="0"/>
                <a:cs typeface="Times New Roman" panose="02020603050405020304" charset="0"/>
              </a:rPr>
              <a:t>AORIST (pređašnje svršeno vrijeme) je prost i ličan glagolski oblik koji označava radnju koja se izvršila u prošlosti neposredno prije trenutka govora.</a:t>
            </a:r>
            <a:endParaRPr lang="sr-Latn-R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sr-Latn-RS" altLang="en-US" sz="2800">
                <a:latin typeface="Times New Roman" panose="02020603050405020304" charset="0"/>
                <a:cs typeface="Times New Roman" panose="02020603050405020304" charset="0"/>
              </a:rPr>
              <a:t>GRAĐENJE AORISTA:</a:t>
            </a:r>
            <a:endParaRPr lang="sr-Latn-R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sr-Latn-RS" altLang="en-US" sz="2800">
                <a:latin typeface="Times New Roman" panose="02020603050405020304" charset="0"/>
                <a:cs typeface="Times New Roman" panose="02020603050405020304" charset="0"/>
              </a:rPr>
              <a:t>    Aorist se gradi uglavnom od glagola svršenog vida i to tako što se na infinitivnu osnovu dodaju odgovarajući nastavci za lica u jednini i množini.</a:t>
            </a:r>
            <a:endParaRPr lang="sr-Latn-RS" altLang="en-US"/>
          </a:p>
          <a:p>
            <a:pPr marL="0" indent="0">
              <a:buNone/>
            </a:pPr>
            <a:endParaRPr lang="sr-Latn-RS" altLang="en-US"/>
          </a:p>
        </p:txBody>
      </p:sp>
      <p:pic>
        <p:nvPicPr>
          <p:cNvPr id="4" name="Govor 006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378440" y="579691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40000">
        <p:blinds/>
      </p:transition>
    </mc:Choice>
    <mc:Fallback>
      <p:transition spd="med" advTm="40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49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sr-Latn-RS" altLang="en-US" sz="2800" b="1">
                <a:latin typeface="Times New Roman" panose="02020603050405020304" charset="0"/>
                <a:cs typeface="Times New Roman" panose="02020603050405020304" charset="0"/>
              </a:rPr>
              <a:t>NASTAVCI ZA LICA KOJI SE KORISTE ZA GRAĐENJE AORISTA</a:t>
            </a:r>
            <a:endParaRPr lang="sr-Latn-RS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3510"/>
            <a:ext cx="10515600" cy="4763770"/>
          </a:xfrm>
        </p:spPr>
        <p:txBody>
          <a:bodyPr>
            <a:normAutofit fontScale="80000"/>
          </a:bodyPr>
          <a:p>
            <a:pPr>
              <a:buFont typeface="Wingdings" panose="05000000000000000000" charset="0"/>
              <a:buChar char="Ø"/>
            </a:pPr>
            <a:r>
              <a:rPr lang="sr-Latn-RS" altLang="en-US">
                <a:sym typeface="+mn-ea"/>
              </a:rPr>
              <a:t>  </a:t>
            </a:r>
            <a:r>
              <a:rPr lang="sr-Latn-RS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ako se infinitivna osnova završava na samoglasnik</a:t>
            </a:r>
            <a:endParaRPr lang="sr-Latn-R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sr-Latn-R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1. lice jednine - h                                1. lice množine  - smo</a:t>
            </a:r>
            <a:endParaRPr lang="sr-Latn-R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sr-Latn-R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2. lice jednine - nema nastavka       2. lice množine - ste</a:t>
            </a:r>
            <a:endParaRPr lang="sr-Latn-R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sr-Latn-R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3. lice jednine - nema  nastavka      3. lice množine - še</a:t>
            </a:r>
            <a:endParaRPr lang="sr-Latn-RS" altLang="en-US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sr-Latn-R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Primjer: Aorist glagola NAPISATI </a:t>
            </a:r>
            <a:r>
              <a:rPr lang="sr-Latn-R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(i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nfinitivna osnova NAPISA-</a:t>
            </a:r>
            <a:r>
              <a:rPr lang="sr-Latn-R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Aorist glagola se gradi dodavanjem nastavaka za građenje aorista na infinitivnu osnovu NAPISA-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1. Ja napisah                                      1. Mi napisasmo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2. Ti napisa                                         2. Vi napisaste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3. On/Ona/Ono napisa                        3. Oni</a:t>
            </a:r>
            <a:r>
              <a:rPr lang="sr-Latn-R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/One/Ona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 napisaše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Govor 007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516870" y="586613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40000">
        <p:blinds/>
      </p:transition>
    </mc:Choice>
    <mc:Fallback>
      <p:transition spd="med" advTm="40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61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4490"/>
            <a:ext cx="10515600" cy="5812790"/>
          </a:xfrm>
        </p:spPr>
        <p:txBody>
          <a:bodyPr>
            <a:normAutofit fontScale="90000" lnSpcReduction="10000"/>
          </a:bodyPr>
          <a:p>
            <a:pPr>
              <a:buFont typeface="Wingdings" panose="05000000000000000000" charset="0"/>
              <a:buChar char="Ø"/>
            </a:pPr>
            <a:r>
              <a:rPr lang="sr-Latn-RS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A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ko se infinitivna osnova završava na s</a:t>
            </a:r>
            <a:r>
              <a:rPr lang="sr-Latn-RS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ugla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snik</a:t>
            </a:r>
            <a:endParaRPr lang="en-US"/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</a:t>
            </a:r>
            <a:endParaRPr lang="en-US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1. lice jednine - oh                   1. lice množine - osmo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2. lice jednine - e                     2. lice množine - oste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3. lice jednine - e                     3. lice množine - oše</a:t>
            </a:r>
            <a:endParaRPr lang="en-US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en-US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Prim</a:t>
            </a:r>
            <a:r>
              <a:rPr lang="sr-Latn-R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j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er: Aorist glagola PASTI </a:t>
            </a:r>
            <a:r>
              <a:rPr lang="sr-Latn-R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Infinitivna osnova PAD-</a:t>
            </a:r>
            <a:r>
              <a:rPr lang="sr-Latn-R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endParaRPr lang="sr-Latn-RS" altLang="en-US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en-US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Aorist glagola se gradi dodavanjem nastavaka za građenje aorista na infinitivnu osnovu PAD-</a:t>
            </a:r>
            <a:endParaRPr lang="en-US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1. Ja padoh                              1. Mi padosmo</a:t>
            </a:r>
            <a:endParaRPr lang="en-US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2. Ti pade                                 2. Vi padoste</a:t>
            </a:r>
            <a:endParaRPr lang="en-US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3. On/Ona/Ono pade                3. Oni</a:t>
            </a:r>
            <a:r>
              <a:rPr lang="sr-Latn-R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/One/Ona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 padoše</a:t>
            </a:r>
            <a:endParaRPr lang="en-US">
              <a:sym typeface="+mn-ea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Govor 008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963275" y="578675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40000">
        <p:blinds/>
      </p:transition>
    </mc:Choice>
    <mc:Fallback>
      <p:transition spd="med" advTm="40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42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p>
            <a:r>
              <a:rPr lang="sr-Latn-RS" altLang="en-US" sz="2800" b="1">
                <a:latin typeface="Times New Roman" panose="02020603050405020304" charset="0"/>
                <a:cs typeface="Times New Roman" panose="02020603050405020304" charset="0"/>
              </a:rPr>
              <a:t>Pomoćni glagoli HTJETI I BITI imaju sljedeće oblike aorista:</a:t>
            </a:r>
            <a:br>
              <a:rPr lang="sr-Latn-RS" altLang="en-US" sz="2800"/>
            </a:br>
            <a:endParaRPr lang="sr-Latn-RS" altLang="en-US" sz="2800"/>
          </a:p>
        </p:txBody>
      </p:sp>
      <p:graphicFrame>
        <p:nvGraphicFramePr>
          <p:cNvPr id="4" name="Content Placeholder 3"/>
          <p:cNvGraphicFramePr/>
          <p:nvPr>
            <p:ph idx="1"/>
          </p:nvPr>
        </p:nvGraphicFramePr>
        <p:xfrm>
          <a:off x="2488565" y="1851025"/>
          <a:ext cx="6229350" cy="2730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10"/>
                <a:gridCol w="2122170"/>
                <a:gridCol w="3112770"/>
              </a:tblGrid>
              <a:tr h="3962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sr-Latn-RS" alt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lice</a:t>
                      </a:r>
                      <a:endParaRPr lang="sr-Latn-RS" alt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sr-Latn-RS" alt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HTJETI</a:t>
                      </a:r>
                      <a:endParaRPr lang="sr-Latn-RS" alt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sr-Latn-RS" alt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BITI</a:t>
                      </a:r>
                      <a:endParaRPr lang="sr-Latn-RS" alt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905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sr-Latn-RS" alt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1.</a:t>
                      </a:r>
                      <a:endParaRPr lang="sr-Latn-RS" alt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sr-Latn-RS" alt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htjedoh</a:t>
                      </a:r>
                      <a:endParaRPr lang="sr-Latn-RS" alt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sr-Latn-RS" alt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bih</a:t>
                      </a:r>
                      <a:endParaRPr lang="sr-Latn-RS" alt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905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sr-Latn-RS" alt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2.</a:t>
                      </a:r>
                      <a:endParaRPr lang="sr-Latn-RS" alt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sr-Latn-RS" alt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htjede</a:t>
                      </a:r>
                      <a:endParaRPr lang="sr-Latn-RS" alt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sr-Latn-RS" alt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bi</a:t>
                      </a:r>
                      <a:endParaRPr lang="sr-Latn-RS" alt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81635">
                <a:tc>
                  <a:txBody>
                    <a:bodyPr/>
                    <a:p>
                      <a:pPr indent="0" algn="ctr">
                        <a:buFont typeface="+mj-lt"/>
                        <a:buNone/>
                      </a:pPr>
                      <a:r>
                        <a:rPr lang="sr-Latn-R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3.</a:t>
                      </a:r>
                      <a:endParaRPr lang="sr-Latn-R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sr-Latn-RS" alt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htjede</a:t>
                      </a:r>
                      <a:endParaRPr lang="sr-Latn-RS" alt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sr-Latn-RS" alt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bi</a:t>
                      </a:r>
                      <a:endParaRPr lang="sr-Latn-RS" alt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905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sr-Latn-RS" alt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1.</a:t>
                      </a:r>
                      <a:endParaRPr lang="sr-Latn-RS" alt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sr-Latn-RS" alt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htjedosmo</a:t>
                      </a:r>
                      <a:endParaRPr lang="sr-Latn-RS" alt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sr-Latn-RS" alt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bismo</a:t>
                      </a:r>
                      <a:endParaRPr lang="sr-Latn-RS" alt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905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sr-Latn-RS" alt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2.</a:t>
                      </a:r>
                      <a:endParaRPr lang="sr-Latn-RS" alt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sr-Latn-RS" alt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htjedoste</a:t>
                      </a:r>
                      <a:endParaRPr lang="sr-Latn-RS" alt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sr-Latn-RS" alt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biste</a:t>
                      </a:r>
                      <a:endParaRPr lang="sr-Latn-RS" alt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905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sr-Latn-RS" alt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3.</a:t>
                      </a:r>
                      <a:endParaRPr lang="sr-Latn-RS" alt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sr-Latn-RS" alt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htjedoše</a:t>
                      </a:r>
                      <a:endParaRPr lang="sr-Latn-RS" alt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sr-Latn-RS" alt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biše</a:t>
                      </a:r>
                      <a:endParaRPr lang="sr-Latn-RS" alt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/>
          <p:nvPr/>
        </p:nvGraphicFramePr>
        <p:xfrm>
          <a:off x="1209675" y="1851025"/>
          <a:ext cx="1278890" cy="2734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890"/>
              </a:tblGrid>
              <a:tr h="3930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sr-Latn-RS" altLang="en-US"/>
                        <a:t>  </a:t>
                      </a:r>
                      <a:r>
                        <a:rPr lang="sr-Latn-RS" alt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broj</a:t>
                      </a:r>
                      <a:endParaRPr lang="sr-Latn-RS" alt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1152525">
                <a:tc>
                  <a:txBody>
                    <a:bodyPr/>
                    <a:p>
                      <a:pPr algn="ctr">
                        <a:buNone/>
                      </a:pPr>
                      <a:endParaRPr lang="en-US"/>
                    </a:p>
                    <a:p>
                      <a:pPr algn="ctr">
                        <a:buNone/>
                      </a:pPr>
                      <a:r>
                        <a:rPr lang="sr-Latn-RS" alt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jednina</a:t>
                      </a:r>
                      <a:endParaRPr lang="sr-Latn-RS" alt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1188720">
                <a:tc>
                  <a:txBody>
                    <a:bodyPr/>
                    <a:p>
                      <a:pPr algn="ctr">
                        <a:buNone/>
                      </a:pPr>
                      <a:endParaRPr lang="en-US"/>
                    </a:p>
                    <a:p>
                      <a:pPr algn="ctr">
                        <a:buNone/>
                      </a:pPr>
                      <a:r>
                        <a:rPr lang="sr-Latn-RS" alt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množina</a:t>
                      </a:r>
                      <a:endParaRPr lang="sr-Latn-RS" alt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Govor 009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485120" y="588200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40000">
        <p:blinds/>
      </p:transition>
    </mc:Choice>
    <mc:Fallback>
      <p:transition spd="med" advTm="40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47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000"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sr-Latn-RS" altLang="en-US"/>
              <a:t>Pažnja!</a:t>
            </a:r>
            <a:endParaRPr lang="sr-Latn-R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1252855"/>
            <a:ext cx="10515600" cy="5081905"/>
          </a:xfrm>
        </p:spPr>
        <p:txBody>
          <a:bodyPr>
            <a:normAutofit fontScale="90000"/>
          </a:bodyPr>
          <a:p>
            <a:pPr marL="0" indent="0">
              <a:buNone/>
            </a:pPr>
            <a:r>
              <a:rPr lang="en-US" sz="3600" b="1">
                <a:latin typeface="Times New Roman" panose="02020603050405020304" charset="0"/>
                <a:cs typeface="Times New Roman" panose="02020603050405020304" charset="0"/>
              </a:rPr>
              <a:t>Glasovne promjene kod građenja aorista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Kod glagola kod kojih se infinitivna osnova završava na -K, -G ili -H             (ispeći, isjeći, obući, pobjeći...) u 2. i 3. licu jednine dolazi do palatalizacije u      kojoj suglasnici K, G, H prelaze u Č, Ž, Š.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  Prim</a:t>
            </a:r>
            <a:r>
              <a:rPr lang="sr-Latn-RS" altLang="en-US" sz="2800">
                <a:latin typeface="Times New Roman" panose="02020603050405020304" charset="0"/>
                <a:cs typeface="Times New Roman" panose="02020603050405020304" charset="0"/>
              </a:rPr>
              <a:t>j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er:  Aorist glagola POBJEĆI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Infinitivna osnova POBJEG-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              1. Ja pobjegoh                         1. Mi pobjegosmo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              2. Ti pobje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ž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e                            2. Vi pobjegoste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              3. On/ona/ono pobje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ž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e              3. Oni pobjegoše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sr-Latn-RS" altLang="en-US" sz="2800">
                <a:latin typeface="Times New Roman" panose="02020603050405020304" charset="0"/>
                <a:cs typeface="Times New Roman" panose="02020603050405020304" charset="0"/>
              </a:rPr>
              <a:t>Ne zaboravimo, SAMO u prvom licu jednine svi glagoli u aoristu imaju glas </a:t>
            </a:r>
            <a:r>
              <a:rPr lang="sr-Latn-RS" altLang="en-US" sz="2800" b="1"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sr-Latn-RS" altLang="en-US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sr-Latn-RS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Govor 010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151870" y="588200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40000">
        <p:blinds/>
      </p:transition>
    </mc:Choice>
    <mc:Fallback>
      <p:transition spd="med" advTm="40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27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000"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5415"/>
          </a:xfrm>
        </p:spPr>
        <p:txBody>
          <a:bodyPr>
            <a:normAutofit fontScale="90000"/>
          </a:bodyPr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682625"/>
            <a:ext cx="10515600" cy="4351338"/>
          </a:xfrm>
        </p:spPr>
        <p:txBody>
          <a:bodyPr/>
          <a:p>
            <a:pPr marL="0" indent="0">
              <a:buNone/>
            </a:pPr>
            <a:r>
              <a:rPr lang="sr-Latn-RS" altLang="en-US" sz="2800">
                <a:latin typeface="Times New Roman" panose="02020603050405020304" charset="0"/>
                <a:cs typeface="Times New Roman" panose="02020603050405020304" charset="0"/>
              </a:rPr>
              <a:t>       A sada vi napište kako glase oblici aorista sljedećih glagola:</a:t>
            </a:r>
            <a:endParaRPr lang="sr-Latn-R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sr-Latn-R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l">
              <a:buNone/>
            </a:pPr>
            <a:r>
              <a:rPr lang="sr-Latn-RS" altLang="en-US" sz="2800">
                <a:latin typeface="Times New Roman" panose="02020603050405020304" charset="0"/>
                <a:cs typeface="Times New Roman" panose="02020603050405020304" charset="0"/>
              </a:rPr>
              <a:t>         a) leći (2. lice jednine)             _________________</a:t>
            </a:r>
            <a:endParaRPr lang="sr-Latn-R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l">
              <a:buNone/>
            </a:pPr>
            <a:r>
              <a:rPr lang="sr-Latn-RS" altLang="en-US" sz="2800">
                <a:latin typeface="Times New Roman" panose="02020603050405020304" charset="0"/>
                <a:cs typeface="Times New Roman" panose="02020603050405020304" charset="0"/>
              </a:rPr>
              <a:t>         b) pasti (1. lice množine)         _________________</a:t>
            </a:r>
            <a:endParaRPr lang="sr-Latn-R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l">
              <a:buNone/>
            </a:pPr>
            <a:r>
              <a:rPr lang="sr-Latn-RS" altLang="en-US" sz="2800">
                <a:latin typeface="Times New Roman" panose="02020603050405020304" charset="0"/>
                <a:cs typeface="Times New Roman" panose="02020603050405020304" charset="0"/>
              </a:rPr>
              <a:t>         c) otpjevati (3. lice množine)   _________________</a:t>
            </a:r>
            <a:endParaRPr lang="sr-Latn-R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l">
              <a:buNone/>
            </a:pPr>
            <a:endParaRPr lang="sr-Latn-RS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Govor 011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453370" y="578675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40000">
        <p:blinds/>
      </p:transition>
    </mc:Choice>
    <mc:Fallback>
      <p:transition spd="med" advTm="40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8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3733</Words>
  <Application>WPS Presentation</Application>
  <PresentationFormat>Widescreen</PresentationFormat>
  <Paragraphs>135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Wingdings</vt:lpstr>
      <vt:lpstr>Microsoft YaHei</vt:lpstr>
      <vt:lpstr/>
      <vt:lpstr>Arial Unicode MS</vt:lpstr>
      <vt:lpstr>Calibri</vt:lpstr>
      <vt:lpstr>Segoe Print</vt:lpstr>
      <vt:lpstr>Segoe UI Semilight</vt:lpstr>
      <vt:lpstr>Blue Waves</vt:lpstr>
      <vt:lpstr>AORIST (tvorba i značenje)</vt:lpstr>
      <vt:lpstr>DA SE PODSJETIMO...</vt:lpstr>
      <vt:lpstr>PowerPoint 演示文稿</vt:lpstr>
      <vt:lpstr>PowerPoint 演示文稿</vt:lpstr>
      <vt:lpstr>NASTAVCI ZA LICA KOJI SE KORISTE ZA GRAĐENJE AORISTA</vt:lpstr>
      <vt:lpstr>PowerPoint 演示文稿</vt:lpstr>
      <vt:lpstr>Pomoćni glagoli HTJETI I BITI imaju sljedeće oblike aorista: </vt:lpstr>
      <vt:lpstr>Pažnja!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AORIST (tvorba i građenje)</dc:title>
  <dc:creator/>
  <cp:lastModifiedBy>Mihrija</cp:lastModifiedBy>
  <cp:revision>24</cp:revision>
  <dcterms:created xsi:type="dcterms:W3CDTF">2020-03-17T16:27:00Z</dcterms:created>
  <dcterms:modified xsi:type="dcterms:W3CDTF">2020-03-17T23:22:05Z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