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9EED-B5AB-421F-BDB9-54F78F5581F6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A950-1970-473C-8AFE-C034A9B569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9EED-B5AB-421F-BDB9-54F78F5581F6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A950-1970-473C-8AFE-C034A9B56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9EED-B5AB-421F-BDB9-54F78F5581F6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A950-1970-473C-8AFE-C034A9B56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9EED-B5AB-421F-BDB9-54F78F5581F6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A950-1970-473C-8AFE-C034A9B56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9EED-B5AB-421F-BDB9-54F78F5581F6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A950-1970-473C-8AFE-C034A9B56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9EED-B5AB-421F-BDB9-54F78F5581F6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A950-1970-473C-8AFE-C034A9B56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9EED-B5AB-421F-BDB9-54F78F5581F6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A950-1970-473C-8AFE-C034A9B56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9EED-B5AB-421F-BDB9-54F78F5581F6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A950-1970-473C-8AFE-C034A9B56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9EED-B5AB-421F-BDB9-54F78F5581F6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A950-1970-473C-8AFE-C034A9B56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9EED-B5AB-421F-BDB9-54F78F5581F6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A950-1970-473C-8AFE-C034A9B569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9EED-B5AB-421F-BDB9-54F78F5581F6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A950-1970-473C-8AFE-C034A9B569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AA09EED-B5AB-421F-BDB9-54F78F5581F6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120A950-1970-473C-8AFE-C034A9B56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Bosanski jezik i </a:t>
            </a:r>
            <a:r>
              <a:rPr lang="bs-Latn-BA" dirty="0" smtClean="0"/>
              <a:t>književnost</a:t>
            </a:r>
            <a:br>
              <a:rPr lang="bs-Latn-BA" dirty="0" smtClean="0"/>
            </a:br>
            <a:r>
              <a:rPr lang="bs-Latn-BA" dirty="0" smtClean="0"/>
              <a:t>VII razred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 dirty="0" smtClean="0"/>
          </a:p>
          <a:p>
            <a:r>
              <a:rPr lang="bs-Latn-BA" dirty="0" smtClean="0"/>
              <a:t>SINTAGMA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000496" y="5214950"/>
            <a:ext cx="4914928" cy="134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Nastavnik</a:t>
            </a:r>
            <a:r>
              <a:rPr lang="hr-BA" dirty="0" smtClean="0"/>
              <a:t>: Dino Lotinac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4448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VEZE MEĐU ČLANOVIMA SINTAGME – KONGRUENCIJA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i="1" dirty="0" err="1"/>
              <a:t>Majka</a:t>
            </a:r>
            <a:r>
              <a:rPr lang="en-US" i="1" dirty="0"/>
              <a:t> je </a:t>
            </a:r>
            <a:r>
              <a:rPr lang="en-US" i="1" dirty="0" err="1"/>
              <a:t>vrijedna</a:t>
            </a:r>
            <a:r>
              <a:rPr lang="en-US" i="1" dirty="0"/>
              <a:t> </a:t>
            </a:r>
            <a:r>
              <a:rPr lang="en-US" i="1" dirty="0" err="1"/>
              <a:t>domaćica</a:t>
            </a:r>
            <a:r>
              <a:rPr lang="en-US" i="1" dirty="0"/>
              <a:t>. </a:t>
            </a:r>
            <a:endParaRPr lang="bs-Latn-BA" i="1" dirty="0" smtClean="0"/>
          </a:p>
          <a:p>
            <a:endParaRPr lang="en-US" dirty="0"/>
          </a:p>
          <a:p>
            <a:r>
              <a:rPr lang="en-US" dirty="0"/>
              <a:t>U </a:t>
            </a:r>
            <a:r>
              <a:rPr lang="en-US" dirty="0" err="1"/>
              <a:t>datoj</a:t>
            </a:r>
            <a:r>
              <a:rPr lang="en-US" dirty="0"/>
              <a:t> </a:t>
            </a:r>
            <a:r>
              <a:rPr lang="en-US" dirty="0" err="1"/>
              <a:t>rečenici</a:t>
            </a:r>
            <a:r>
              <a:rPr lang="en-US" dirty="0"/>
              <a:t> </a:t>
            </a:r>
            <a:r>
              <a:rPr lang="en-US" dirty="0" err="1"/>
              <a:t>predikat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</a:t>
            </a:r>
            <a:r>
              <a:rPr lang="en-US" i="1" dirty="0">
                <a:solidFill>
                  <a:srgbClr val="FFFF00"/>
                </a:solidFill>
              </a:rPr>
              <a:t>je </a:t>
            </a:r>
            <a:r>
              <a:rPr lang="en-US" i="1" dirty="0" err="1">
                <a:solidFill>
                  <a:srgbClr val="FFFF00"/>
                </a:solidFill>
              </a:rPr>
              <a:t>vrijedna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domaćica</a:t>
            </a:r>
            <a:r>
              <a:rPr lang="en-US" dirty="0"/>
              <a:t>. </a:t>
            </a:r>
            <a:r>
              <a:rPr lang="en-US" dirty="0" err="1"/>
              <a:t>Takav</a:t>
            </a:r>
            <a:r>
              <a:rPr lang="en-US" dirty="0"/>
              <a:t> </a:t>
            </a:r>
            <a:r>
              <a:rPr lang="en-US" dirty="0" err="1"/>
              <a:t>predikat</a:t>
            </a:r>
            <a:r>
              <a:rPr lang="en-US" dirty="0"/>
              <a:t> </a:t>
            </a:r>
            <a:r>
              <a:rPr lang="en-US" dirty="0" err="1"/>
              <a:t>nazivamo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imenskim</a:t>
            </a:r>
            <a:r>
              <a:rPr lang="en-US" dirty="0"/>
              <a:t>. On se </a:t>
            </a:r>
            <a:r>
              <a:rPr lang="en-US" dirty="0" err="1">
                <a:solidFill>
                  <a:srgbClr val="00B0F0"/>
                </a:solidFill>
              </a:rPr>
              <a:t>sa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subjektom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slaže</a:t>
            </a:r>
            <a:r>
              <a:rPr lang="en-US" dirty="0">
                <a:solidFill>
                  <a:srgbClr val="00B0F0"/>
                </a:solidFill>
              </a:rPr>
              <a:t> u </a:t>
            </a:r>
            <a:r>
              <a:rPr lang="en-US" dirty="0" err="1">
                <a:solidFill>
                  <a:srgbClr val="00B0F0"/>
                </a:solidFill>
              </a:rPr>
              <a:t>rodu</a:t>
            </a:r>
            <a:r>
              <a:rPr lang="en-US" dirty="0">
                <a:solidFill>
                  <a:srgbClr val="00B0F0"/>
                </a:solidFill>
              </a:rPr>
              <a:t>, </a:t>
            </a:r>
            <a:r>
              <a:rPr lang="en-US" dirty="0" err="1">
                <a:solidFill>
                  <a:srgbClr val="00B0F0"/>
                </a:solidFill>
              </a:rPr>
              <a:t>broju</a:t>
            </a:r>
            <a:r>
              <a:rPr lang="en-US" dirty="0">
                <a:solidFill>
                  <a:srgbClr val="00B0F0"/>
                </a:solidFill>
              </a:rPr>
              <a:t> i </a:t>
            </a:r>
            <a:r>
              <a:rPr lang="en-US" dirty="0" err="1">
                <a:solidFill>
                  <a:srgbClr val="00B0F0"/>
                </a:solidFill>
              </a:rPr>
              <a:t>padežu</a:t>
            </a:r>
            <a:r>
              <a:rPr lang="en-US" dirty="0">
                <a:solidFill>
                  <a:srgbClr val="00B0F0"/>
                </a:solidFill>
              </a:rPr>
              <a:t>. </a:t>
            </a:r>
            <a:endParaRPr lang="bs-Latn-BA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r>
              <a:rPr lang="vi-VN" dirty="0"/>
              <a:t>Veza među članovima sintagme u kojoj se i upravni i zavisni član slažu u broju, rodu i padežu, naziva se </a:t>
            </a:r>
            <a:r>
              <a:rPr lang="vi-VN" dirty="0">
                <a:solidFill>
                  <a:srgbClr val="FFC000"/>
                </a:solidFill>
              </a:rPr>
              <a:t>kongruencija</a:t>
            </a:r>
            <a:r>
              <a:rPr lang="vi-VN" dirty="0"/>
              <a:t> ili slaganje.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9257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VEZE MEĐU ČLANOVIMA SINTAGME – REKCIJA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it-IT" i="1" dirty="0">
                <a:solidFill>
                  <a:srgbClr val="92D050"/>
                </a:solidFill>
              </a:rPr>
              <a:t>Pisali </a:t>
            </a:r>
            <a:r>
              <a:rPr lang="it-IT" i="1" dirty="0">
                <a:solidFill>
                  <a:schemeClr val="tx1"/>
                </a:solidFill>
              </a:rPr>
              <a:t>su</a:t>
            </a:r>
            <a:r>
              <a:rPr lang="it-IT" i="1" dirty="0">
                <a:solidFill>
                  <a:srgbClr val="92D050"/>
                </a:solidFill>
              </a:rPr>
              <a:t> majci </a:t>
            </a:r>
            <a:r>
              <a:rPr lang="it-IT" i="1" dirty="0"/>
              <a:t>da su morali </a:t>
            </a:r>
            <a:r>
              <a:rPr lang="it-IT" i="1" dirty="0">
                <a:solidFill>
                  <a:srgbClr val="92D050"/>
                </a:solidFill>
              </a:rPr>
              <a:t>prodati kuću</a:t>
            </a:r>
            <a:r>
              <a:rPr lang="it-IT" i="1" dirty="0"/>
              <a:t>. </a:t>
            </a:r>
            <a:endParaRPr lang="it-IT" dirty="0"/>
          </a:p>
          <a:p>
            <a:r>
              <a:rPr lang="en-US" i="1" dirty="0" err="1" smtClean="0">
                <a:solidFill>
                  <a:srgbClr val="92D050"/>
                </a:solidFill>
              </a:rPr>
              <a:t>Razgovarali</a:t>
            </a:r>
            <a:r>
              <a:rPr lang="en-US" i="1" dirty="0" smtClean="0">
                <a:solidFill>
                  <a:srgbClr val="92D050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su</a:t>
            </a:r>
            <a:r>
              <a:rPr lang="en-US" i="1" dirty="0">
                <a:solidFill>
                  <a:srgbClr val="92D050"/>
                </a:solidFill>
              </a:rPr>
              <a:t> o </a:t>
            </a:r>
            <a:r>
              <a:rPr lang="en-US" i="1" dirty="0" err="1">
                <a:solidFill>
                  <a:srgbClr val="92D050"/>
                </a:solidFill>
              </a:rPr>
              <a:t>utakmici</a:t>
            </a:r>
            <a:r>
              <a:rPr lang="en-US" i="1" dirty="0"/>
              <a:t>. </a:t>
            </a:r>
            <a:endParaRPr lang="bs-Latn-BA" i="1" dirty="0" smtClean="0"/>
          </a:p>
          <a:p>
            <a:pPr marL="0" indent="0">
              <a:buNone/>
            </a:pPr>
            <a:endParaRPr lang="bs-Latn-BA" i="1" dirty="0" smtClean="0"/>
          </a:p>
          <a:p>
            <a:r>
              <a:rPr lang="en-US" dirty="0"/>
              <a:t>U </a:t>
            </a:r>
            <a:r>
              <a:rPr lang="en-US" dirty="0" err="1"/>
              <a:t>prvoj</a:t>
            </a:r>
            <a:r>
              <a:rPr lang="en-US" dirty="0"/>
              <a:t> </a:t>
            </a:r>
            <a:r>
              <a:rPr lang="en-US" dirty="0" err="1"/>
              <a:t>rečenici</a:t>
            </a:r>
            <a:r>
              <a:rPr lang="en-US" dirty="0"/>
              <a:t> </a:t>
            </a:r>
            <a:r>
              <a:rPr lang="en-US" dirty="0" err="1"/>
              <a:t>imamo</a:t>
            </a:r>
            <a:r>
              <a:rPr lang="en-US" dirty="0"/>
              <a:t> </a:t>
            </a:r>
            <a:r>
              <a:rPr lang="en-US" dirty="0" err="1"/>
              <a:t>sintagme</a:t>
            </a:r>
            <a:r>
              <a:rPr lang="en-US" dirty="0"/>
              <a:t> </a:t>
            </a:r>
            <a:r>
              <a:rPr lang="en-US" i="1" dirty="0" err="1"/>
              <a:t>pisati</a:t>
            </a:r>
            <a:r>
              <a:rPr lang="en-US" i="1" dirty="0"/>
              <a:t> </a:t>
            </a:r>
            <a:r>
              <a:rPr lang="en-US" i="1" dirty="0" err="1"/>
              <a:t>majci</a:t>
            </a:r>
            <a:r>
              <a:rPr lang="en-US" i="1" dirty="0"/>
              <a:t> i </a:t>
            </a:r>
            <a:r>
              <a:rPr lang="en-US" i="1" dirty="0" err="1"/>
              <a:t>prodati</a:t>
            </a:r>
            <a:r>
              <a:rPr lang="en-US" i="1" dirty="0"/>
              <a:t> </a:t>
            </a:r>
            <a:r>
              <a:rPr lang="en-US" i="1" dirty="0" err="1"/>
              <a:t>kuću</a:t>
            </a:r>
            <a:r>
              <a:rPr lang="en-US" dirty="0"/>
              <a:t>. </a:t>
            </a:r>
            <a:endParaRPr lang="bs-Latn-BA" dirty="0" smtClean="0"/>
          </a:p>
          <a:p>
            <a:r>
              <a:rPr lang="en-US" dirty="0" smtClean="0"/>
              <a:t>U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rečenici</a:t>
            </a:r>
            <a:r>
              <a:rPr lang="en-US" dirty="0"/>
              <a:t> </a:t>
            </a:r>
            <a:r>
              <a:rPr lang="en-US" dirty="0" err="1"/>
              <a:t>sintagma</a:t>
            </a:r>
            <a:r>
              <a:rPr lang="en-US" dirty="0"/>
              <a:t> je </a:t>
            </a:r>
            <a:r>
              <a:rPr lang="en-US" i="1" dirty="0" err="1"/>
              <a:t>razgovarati</a:t>
            </a:r>
            <a:r>
              <a:rPr lang="en-US" i="1" dirty="0"/>
              <a:t> o </a:t>
            </a:r>
            <a:r>
              <a:rPr lang="en-US" i="1" dirty="0" err="1"/>
              <a:t>utakmici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4605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Svojstvo članova sintagme da upravni član zahtijeva od zavisnoga da se javi u tačno određenom obliku naziva se </a:t>
            </a:r>
            <a:r>
              <a:rPr lang="vi-VN" i="1" dirty="0">
                <a:solidFill>
                  <a:srgbClr val="FFC000"/>
                </a:solidFill>
              </a:rPr>
              <a:t>upravljanje </a:t>
            </a:r>
            <a:r>
              <a:rPr lang="vi-VN" dirty="0">
                <a:solidFill>
                  <a:schemeClr val="tx1"/>
                </a:solidFill>
              </a:rPr>
              <a:t>ili </a:t>
            </a:r>
            <a:r>
              <a:rPr lang="vi-VN" i="1" dirty="0">
                <a:solidFill>
                  <a:srgbClr val="FFC000"/>
                </a:solidFill>
              </a:rPr>
              <a:t>rekcija</a:t>
            </a:r>
            <a:r>
              <a:rPr lang="vi-VN" dirty="0"/>
              <a:t>. </a:t>
            </a:r>
            <a:endParaRPr lang="bs-Latn-BA" dirty="0" smtClean="0"/>
          </a:p>
          <a:p>
            <a:pPr marL="0" indent="0">
              <a:buNone/>
            </a:pPr>
            <a:endParaRPr lang="vi-VN" dirty="0"/>
          </a:p>
          <a:p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vidimo</a:t>
            </a:r>
            <a:r>
              <a:rPr lang="en-US" dirty="0"/>
              <a:t> da </a:t>
            </a:r>
            <a:r>
              <a:rPr lang="en-US" dirty="0" err="1"/>
              <a:t>glagol</a:t>
            </a:r>
            <a:r>
              <a:rPr lang="en-US" dirty="0"/>
              <a:t> </a:t>
            </a:r>
            <a:r>
              <a:rPr lang="en-US" i="1" dirty="0" err="1">
                <a:solidFill>
                  <a:srgbClr val="FF0000"/>
                </a:solidFill>
              </a:rPr>
              <a:t>pisati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 err="1"/>
              <a:t>traži</a:t>
            </a:r>
            <a:r>
              <a:rPr lang="en-US" dirty="0"/>
              <a:t> da se </a:t>
            </a:r>
            <a:r>
              <a:rPr lang="en-US" dirty="0" err="1"/>
              <a:t>imenica</a:t>
            </a:r>
            <a:r>
              <a:rPr lang="en-US" dirty="0"/>
              <a:t> </a:t>
            </a:r>
            <a:r>
              <a:rPr lang="en-US" i="1" dirty="0" err="1">
                <a:solidFill>
                  <a:srgbClr val="FF0000"/>
                </a:solidFill>
              </a:rPr>
              <a:t>majka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 err="1"/>
              <a:t>javi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majci</a:t>
            </a:r>
            <a:r>
              <a:rPr lang="en-US" dirty="0"/>
              <a:t>, </a:t>
            </a:r>
            <a:r>
              <a:rPr lang="en-US" dirty="0" err="1"/>
              <a:t>glagol</a:t>
            </a:r>
            <a:r>
              <a:rPr lang="en-US" dirty="0"/>
              <a:t> </a:t>
            </a:r>
            <a:r>
              <a:rPr lang="en-US" i="1" dirty="0" err="1">
                <a:solidFill>
                  <a:srgbClr val="00B0F0"/>
                </a:solidFill>
              </a:rPr>
              <a:t>prodati</a:t>
            </a:r>
            <a:r>
              <a:rPr lang="en-US" i="1" dirty="0">
                <a:solidFill>
                  <a:srgbClr val="00B0F0"/>
                </a:solidFill>
              </a:rPr>
              <a:t> </a:t>
            </a:r>
            <a:r>
              <a:rPr lang="en-US" dirty="0" err="1"/>
              <a:t>zahtijeva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i="1" dirty="0" err="1">
                <a:solidFill>
                  <a:srgbClr val="00B0F0"/>
                </a:solidFill>
              </a:rPr>
              <a:t>kuću</a:t>
            </a:r>
            <a:r>
              <a:rPr lang="en-US" dirty="0"/>
              <a:t>, a </a:t>
            </a:r>
            <a:r>
              <a:rPr lang="en-US" dirty="0" err="1"/>
              <a:t>glagol</a:t>
            </a:r>
            <a:r>
              <a:rPr lang="en-US" dirty="0"/>
              <a:t> </a:t>
            </a:r>
            <a:r>
              <a:rPr lang="en-US" i="1" dirty="0" err="1">
                <a:solidFill>
                  <a:srgbClr val="00B050"/>
                </a:solidFill>
              </a:rPr>
              <a:t>razgovarati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dirty="0" err="1"/>
              <a:t>imenicu</a:t>
            </a:r>
            <a:r>
              <a:rPr lang="en-US" dirty="0"/>
              <a:t> </a:t>
            </a:r>
            <a:r>
              <a:rPr lang="en-US" i="1" dirty="0" err="1">
                <a:solidFill>
                  <a:srgbClr val="00B050"/>
                </a:solidFill>
              </a:rPr>
              <a:t>utakmica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dirty="0"/>
              <a:t>u </a:t>
            </a:r>
            <a:r>
              <a:rPr lang="en-US" dirty="0" err="1"/>
              <a:t>lokativu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6877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Vježbanje!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O</a:t>
            </a:r>
            <a:r>
              <a:rPr lang="en-US" dirty="0" err="1" smtClean="0"/>
              <a:t>dredi</a:t>
            </a:r>
            <a:r>
              <a:rPr lang="en-US" dirty="0" smtClean="0"/>
              <a:t> </a:t>
            </a:r>
            <a:r>
              <a:rPr lang="en-US" dirty="0" err="1"/>
              <a:t>sintagme</a:t>
            </a:r>
            <a:r>
              <a:rPr lang="en-US" dirty="0"/>
              <a:t> u </a:t>
            </a:r>
            <a:r>
              <a:rPr lang="en-US" dirty="0" err="1"/>
              <a:t>sljedećim</a:t>
            </a:r>
            <a:r>
              <a:rPr lang="en-US" dirty="0"/>
              <a:t> </a:t>
            </a:r>
            <a:r>
              <a:rPr lang="en-US" dirty="0" err="1"/>
              <a:t>rečenicama</a:t>
            </a:r>
            <a:r>
              <a:rPr lang="en-US" dirty="0"/>
              <a:t> i </a:t>
            </a:r>
            <a:r>
              <a:rPr lang="en-US" dirty="0" err="1"/>
              <a:t>napiši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rečeničnoj</a:t>
            </a:r>
            <a:r>
              <a:rPr lang="en-US" dirty="0"/>
              <a:t> </a:t>
            </a:r>
            <a:r>
              <a:rPr lang="en-US" dirty="0" err="1"/>
              <a:t>funkciji</a:t>
            </a:r>
            <a:r>
              <a:rPr lang="en-US" dirty="0"/>
              <a:t>: </a:t>
            </a:r>
            <a:endParaRPr lang="bs-Latn-BA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36912"/>
            <a:ext cx="6840760" cy="3071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48112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s-Latn-BA" sz="6000" dirty="0" smtClean="0"/>
              <a:t>Hvala na pažnji!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3808332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Pojam sintagme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Sintagma</a:t>
            </a:r>
            <a:r>
              <a:rPr lang="en-US" b="1" dirty="0"/>
              <a:t> </a:t>
            </a:r>
            <a:r>
              <a:rPr lang="en-US" dirty="0"/>
              <a:t>je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smtClean="0"/>
              <a:t>dv</a:t>
            </a:r>
            <a:r>
              <a:rPr lang="bs-Latn-BA" dirty="0" smtClean="0"/>
              <a:t>i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bs-Latn-BA" dirty="0" smtClean="0"/>
              <a:t>ij</a:t>
            </a:r>
            <a:r>
              <a:rPr lang="en-US" dirty="0" err="1" smtClean="0"/>
              <a:t>eči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kojih</a:t>
            </a:r>
            <a:r>
              <a:rPr lang="en-US" dirty="0"/>
              <a:t> je </a:t>
            </a:r>
            <a:r>
              <a:rPr lang="en-US" dirty="0" err="1"/>
              <a:t>jedna</a:t>
            </a:r>
            <a:r>
              <a:rPr lang="en-US" dirty="0"/>
              <a:t> </a:t>
            </a:r>
            <a:r>
              <a:rPr lang="en-US" dirty="0" err="1"/>
              <a:t>glavna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bs-Latn-BA" dirty="0" smtClean="0"/>
              <a:t>ij</a:t>
            </a:r>
            <a:r>
              <a:rPr lang="en-US" dirty="0" err="1" smtClean="0"/>
              <a:t>eč</a:t>
            </a:r>
            <a:r>
              <a:rPr lang="bs-Latn-BA" dirty="0" smtClean="0"/>
              <a:t> (upravni član)</a:t>
            </a:r>
            <a:r>
              <a:rPr lang="en-US" dirty="0" smtClean="0"/>
              <a:t>, </a:t>
            </a:r>
            <a:r>
              <a:rPr lang="en-US" dirty="0"/>
              <a:t>a </a:t>
            </a:r>
            <a:r>
              <a:rPr lang="en-US" dirty="0" err="1"/>
              <a:t>ostale</a:t>
            </a:r>
            <a:r>
              <a:rPr lang="en-US" dirty="0"/>
              <a:t> </a:t>
            </a:r>
            <a:r>
              <a:rPr lang="en-US" dirty="0" err="1"/>
              <a:t>zavise</a:t>
            </a:r>
            <a:r>
              <a:rPr lang="en-US" dirty="0"/>
              <a:t> od </a:t>
            </a:r>
            <a:r>
              <a:rPr lang="en-US" dirty="0" err="1"/>
              <a:t>nje</a:t>
            </a:r>
            <a:r>
              <a:rPr lang="en-US" dirty="0"/>
              <a:t>.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bs-Latn-BA" dirty="0" smtClean="0"/>
              <a:t>ij</a:t>
            </a:r>
            <a:r>
              <a:rPr lang="en-US" dirty="0" err="1" smtClean="0"/>
              <a:t>eči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povezane</a:t>
            </a:r>
            <a:r>
              <a:rPr lang="en-US" dirty="0"/>
              <a:t> </a:t>
            </a:r>
            <a:r>
              <a:rPr lang="en-US" dirty="0" err="1"/>
              <a:t>zajedničkim</a:t>
            </a:r>
            <a:r>
              <a:rPr lang="en-US" dirty="0"/>
              <a:t> </a:t>
            </a:r>
            <a:r>
              <a:rPr lang="en-US" dirty="0" err="1"/>
              <a:t>značenjem</a:t>
            </a:r>
            <a:r>
              <a:rPr lang="en-US" dirty="0"/>
              <a:t> i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bs-Latn-BA" dirty="0" smtClean="0"/>
              <a:t>j</a:t>
            </a:r>
            <a:r>
              <a:rPr lang="en-US" dirty="0" err="1" smtClean="0"/>
              <a:t>elina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istu</a:t>
            </a:r>
            <a:r>
              <a:rPr lang="en-US" dirty="0"/>
              <a:t> </a:t>
            </a:r>
            <a:r>
              <a:rPr lang="en-US" dirty="0" err="1"/>
              <a:t>službu</a:t>
            </a:r>
            <a:r>
              <a:rPr lang="en-US" dirty="0"/>
              <a:t> u </a:t>
            </a:r>
            <a:r>
              <a:rPr lang="en-US" dirty="0" err="1"/>
              <a:t>rečenici</a:t>
            </a:r>
            <a:r>
              <a:rPr lang="en-US" dirty="0"/>
              <a:t>. </a:t>
            </a:r>
          </a:p>
          <a:p>
            <a:endParaRPr lang="bs-Latn-BA" dirty="0" smtClean="0"/>
          </a:p>
          <a:p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razliku</a:t>
            </a:r>
            <a:r>
              <a:rPr lang="en-US" dirty="0"/>
              <a:t> od </a:t>
            </a:r>
            <a:r>
              <a:rPr lang="en-US" dirty="0" err="1"/>
              <a:t>zavisnih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glavna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bs-Latn-BA" dirty="0" smtClean="0"/>
              <a:t>ij</a:t>
            </a:r>
            <a:r>
              <a:rPr lang="en-US" dirty="0" err="1" smtClean="0"/>
              <a:t>eč</a:t>
            </a:r>
            <a:r>
              <a:rPr lang="bs-Latn-BA" dirty="0" smtClean="0"/>
              <a:t> (upravni član)</a:t>
            </a:r>
            <a:r>
              <a:rPr lang="en-US" dirty="0" smtClean="0"/>
              <a:t> </a:t>
            </a:r>
            <a:r>
              <a:rPr lang="en-US" dirty="0" err="1"/>
              <a:t>sintagme</a:t>
            </a:r>
            <a:r>
              <a:rPr lang="en-US" dirty="0"/>
              <a:t> se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izostaviti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rečenice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nje</a:t>
            </a:r>
            <a:r>
              <a:rPr lang="en-US" dirty="0"/>
              <a:t> ne bi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sintagme</a:t>
            </a:r>
            <a:r>
              <a:rPr lang="en-US" dirty="0"/>
              <a:t>, </a:t>
            </a:r>
            <a:r>
              <a:rPr lang="en-US" dirty="0" err="1"/>
              <a:t>niti</a:t>
            </a:r>
            <a:r>
              <a:rPr lang="en-US" dirty="0"/>
              <a:t> bi ta </a:t>
            </a:r>
            <a:r>
              <a:rPr lang="en-US" dirty="0" err="1"/>
              <a:t>rečenica</a:t>
            </a:r>
            <a:r>
              <a:rPr lang="en-US" dirty="0"/>
              <a:t> </a:t>
            </a:r>
            <a:r>
              <a:rPr lang="en-US" dirty="0" err="1"/>
              <a:t>imala</a:t>
            </a:r>
            <a:r>
              <a:rPr lang="en-US" dirty="0"/>
              <a:t> </a:t>
            </a:r>
            <a:r>
              <a:rPr lang="en-US" dirty="0" err="1"/>
              <a:t>smisla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2879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bs-Latn-BA" dirty="0" smtClean="0"/>
              <a:t>I </a:t>
            </a:r>
            <a:r>
              <a:rPr lang="en-US" dirty="0" err="1" smtClean="0"/>
              <a:t>uspjeh</a:t>
            </a:r>
            <a:r>
              <a:rPr lang="en-US" dirty="0" smtClean="0"/>
              <a:t> </a:t>
            </a:r>
            <a:r>
              <a:rPr lang="en-US" dirty="0"/>
              <a:t>i </a:t>
            </a:r>
            <a:r>
              <a:rPr lang="en-US" dirty="0" err="1"/>
              <a:t>neuspjeh</a:t>
            </a:r>
            <a:r>
              <a:rPr lang="en-US" dirty="0"/>
              <a:t> </a:t>
            </a:r>
            <a:r>
              <a:rPr lang="en-US" dirty="0" err="1"/>
              <a:t>pratioci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>
                <a:solidFill>
                  <a:srgbClr val="92D050"/>
                </a:solidFill>
              </a:rPr>
              <a:t>dobrih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err="1">
                <a:solidFill>
                  <a:srgbClr val="92D050"/>
                </a:solidFill>
              </a:rPr>
              <a:t>učenika</a:t>
            </a:r>
            <a:r>
              <a:rPr lang="en-US" dirty="0"/>
              <a:t>. </a:t>
            </a:r>
            <a:endParaRPr lang="bs-Latn-BA" dirty="0" smtClean="0"/>
          </a:p>
          <a:p>
            <a:endParaRPr lang="bs-Latn-BA" dirty="0"/>
          </a:p>
          <a:p>
            <a:endParaRPr lang="en-US" dirty="0"/>
          </a:p>
          <a:p>
            <a:r>
              <a:rPr lang="pl-PL" dirty="0" smtClean="0"/>
              <a:t>Otac </a:t>
            </a:r>
            <a:r>
              <a:rPr lang="pl-PL" dirty="0"/>
              <a:t>i majka opravdano brinu za </a:t>
            </a:r>
            <a:r>
              <a:rPr lang="pl-PL" dirty="0">
                <a:solidFill>
                  <a:srgbClr val="92D050"/>
                </a:solidFill>
              </a:rPr>
              <a:t>svojom djecom</a:t>
            </a:r>
            <a:r>
              <a:rPr lang="pl-PL" dirty="0"/>
              <a:t>. 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588224" y="2060848"/>
            <a:ext cx="201622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SINTAGMA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092280" y="3429000"/>
            <a:ext cx="17281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SINTAGMA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401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Prim</a:t>
            </a:r>
            <a:r>
              <a:rPr lang="bs-Latn-BA" i="1" dirty="0"/>
              <a:t>j</a:t>
            </a:r>
            <a:r>
              <a:rPr lang="en-US" i="1" dirty="0" err="1" smtClean="0"/>
              <a:t>er</a:t>
            </a:r>
            <a:r>
              <a:rPr lang="en-US" i="1" dirty="0"/>
              <a:t>:</a:t>
            </a:r>
            <a:r>
              <a:rPr lang="en-US" dirty="0"/>
              <a:t> </a:t>
            </a:r>
            <a:r>
              <a:rPr lang="en-US" u="sng" dirty="0" err="1">
                <a:solidFill>
                  <a:srgbClr val="92D050"/>
                </a:solidFill>
              </a:rPr>
              <a:t>Naš</a:t>
            </a:r>
            <a:r>
              <a:rPr lang="en-US" u="sng" dirty="0">
                <a:solidFill>
                  <a:srgbClr val="92D050"/>
                </a:solidFill>
              </a:rPr>
              <a:t> </a:t>
            </a:r>
            <a:r>
              <a:rPr lang="en-US" u="sng" dirty="0" err="1">
                <a:solidFill>
                  <a:srgbClr val="92D050"/>
                </a:solidFill>
              </a:rPr>
              <a:t>poznati</a:t>
            </a:r>
            <a:r>
              <a:rPr lang="en-US" u="sng" dirty="0">
                <a:solidFill>
                  <a:srgbClr val="92D050"/>
                </a:solidFill>
              </a:rPr>
              <a:t> </a:t>
            </a:r>
            <a:r>
              <a:rPr lang="en-US" u="sng" dirty="0" err="1">
                <a:solidFill>
                  <a:srgbClr val="92D050"/>
                </a:solidFill>
              </a:rPr>
              <a:t>pisac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predstavio</a:t>
            </a:r>
            <a:r>
              <a:rPr lang="en-US" dirty="0">
                <a:solidFill>
                  <a:srgbClr val="FFFF00"/>
                </a:solidFill>
              </a:rPr>
              <a:t> se </a:t>
            </a:r>
            <a:r>
              <a:rPr lang="en-US" dirty="0" err="1">
                <a:solidFill>
                  <a:srgbClr val="FFFF00"/>
                </a:solidFill>
              </a:rPr>
              <a:t>publici</a:t>
            </a:r>
            <a:r>
              <a:rPr lang="en-US" dirty="0">
                <a:solidFill>
                  <a:srgbClr val="FFFF00"/>
                </a:solidFill>
              </a:rPr>
              <a:t>.</a:t>
            </a:r>
          </a:p>
          <a:p>
            <a:r>
              <a:rPr lang="en-US" dirty="0" err="1"/>
              <a:t>Sintagma</a:t>
            </a:r>
            <a:r>
              <a:rPr lang="en-US" dirty="0"/>
              <a:t>: </a:t>
            </a:r>
            <a:r>
              <a:rPr lang="en-US" dirty="0" err="1">
                <a:solidFill>
                  <a:srgbClr val="92D050"/>
                </a:solidFill>
              </a:rPr>
              <a:t>Naš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err="1">
                <a:solidFill>
                  <a:srgbClr val="92D050"/>
                </a:solidFill>
              </a:rPr>
              <a:t>poznati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err="1">
                <a:solidFill>
                  <a:srgbClr val="92D050"/>
                </a:solidFill>
              </a:rPr>
              <a:t>pisac</a:t>
            </a:r>
            <a:endParaRPr lang="en-US" dirty="0">
              <a:solidFill>
                <a:srgbClr val="92D050"/>
              </a:solidFill>
            </a:endParaRPr>
          </a:p>
          <a:p>
            <a:r>
              <a:rPr lang="en-US" dirty="0" err="1"/>
              <a:t>Glavna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bs-Latn-BA" dirty="0" smtClean="0"/>
              <a:t>ij</a:t>
            </a:r>
            <a:r>
              <a:rPr lang="en-US" dirty="0" err="1" smtClean="0"/>
              <a:t>eč</a:t>
            </a:r>
            <a:r>
              <a:rPr lang="en-US" dirty="0" smtClean="0"/>
              <a:t> </a:t>
            </a:r>
            <a:r>
              <a:rPr lang="en-US" dirty="0" err="1" smtClean="0"/>
              <a:t>sintagme</a:t>
            </a:r>
            <a:r>
              <a:rPr lang="bs-Latn-BA" dirty="0" smtClean="0"/>
              <a:t> (upravni član)</a:t>
            </a:r>
            <a:r>
              <a:rPr lang="en-US" dirty="0" smtClean="0"/>
              <a:t>: </a:t>
            </a:r>
            <a:r>
              <a:rPr lang="en-US" dirty="0" err="1"/>
              <a:t>pisac</a:t>
            </a:r>
            <a:endParaRPr lang="en-US" dirty="0"/>
          </a:p>
          <a:p>
            <a:r>
              <a:rPr lang="en-US" dirty="0" err="1"/>
              <a:t>Zavisni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sintagme</a:t>
            </a:r>
            <a:r>
              <a:rPr lang="en-US" dirty="0"/>
              <a:t>: </a:t>
            </a:r>
            <a:r>
              <a:rPr lang="en-US" dirty="0" err="1"/>
              <a:t>naš</a:t>
            </a:r>
            <a:r>
              <a:rPr lang="en-US" dirty="0"/>
              <a:t> </a:t>
            </a:r>
            <a:r>
              <a:rPr lang="en-US" dirty="0" err="1"/>
              <a:t>poznati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6924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Vrste sintagmi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Zavisno</a:t>
            </a:r>
            <a:r>
              <a:rPr lang="en-US" dirty="0"/>
              <a:t> od toga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vrsti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bs-Latn-BA" dirty="0" smtClean="0"/>
              <a:t>ij</a:t>
            </a:r>
            <a:r>
              <a:rPr lang="en-US" dirty="0" err="1" smtClean="0"/>
              <a:t>eči</a:t>
            </a:r>
            <a:r>
              <a:rPr lang="en-US" dirty="0" smtClean="0"/>
              <a:t> </a:t>
            </a:r>
            <a:r>
              <a:rPr lang="en-US" dirty="0" err="1"/>
              <a:t>pripada</a:t>
            </a:r>
            <a:r>
              <a:rPr lang="en-US" dirty="0"/>
              <a:t> </a:t>
            </a:r>
            <a:r>
              <a:rPr lang="en-US" dirty="0" err="1"/>
              <a:t>njena</a:t>
            </a:r>
            <a:r>
              <a:rPr lang="en-US" dirty="0"/>
              <a:t> </a:t>
            </a:r>
            <a:r>
              <a:rPr lang="en-US" dirty="0" err="1"/>
              <a:t>glavna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bs-Latn-BA" dirty="0" smtClean="0"/>
              <a:t>ij</a:t>
            </a:r>
            <a:r>
              <a:rPr lang="en-US" dirty="0" err="1" smtClean="0"/>
              <a:t>eč</a:t>
            </a:r>
            <a:r>
              <a:rPr lang="en-US" dirty="0" smtClean="0"/>
              <a:t> </a:t>
            </a:r>
            <a:r>
              <a:rPr lang="en-US" dirty="0" err="1"/>
              <a:t>sintagma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 smtClean="0"/>
              <a:t>:</a:t>
            </a:r>
            <a:endParaRPr lang="bs-Latn-BA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  </a:t>
            </a:r>
            <a:r>
              <a:rPr lang="en-US" dirty="0" err="1"/>
              <a:t>imenička</a:t>
            </a:r>
            <a:r>
              <a:rPr lang="en-US" dirty="0"/>
              <a:t>,</a:t>
            </a:r>
          </a:p>
          <a:p>
            <a:r>
              <a:rPr lang="en-US" dirty="0"/>
              <a:t>  </a:t>
            </a:r>
            <a:r>
              <a:rPr lang="en-US" dirty="0" err="1" smtClean="0"/>
              <a:t>prid</a:t>
            </a:r>
            <a:r>
              <a:rPr lang="bs-Latn-BA" dirty="0" smtClean="0"/>
              <a:t>j</a:t>
            </a:r>
            <a:r>
              <a:rPr lang="en-US" dirty="0" err="1" smtClean="0"/>
              <a:t>evska</a:t>
            </a:r>
            <a:r>
              <a:rPr lang="en-US" dirty="0"/>
              <a:t>,</a:t>
            </a:r>
          </a:p>
          <a:p>
            <a:r>
              <a:rPr lang="en-US" dirty="0"/>
              <a:t>  </a:t>
            </a:r>
            <a:r>
              <a:rPr lang="en-US" dirty="0" err="1"/>
              <a:t>priloška</a:t>
            </a:r>
            <a:r>
              <a:rPr lang="en-US" dirty="0"/>
              <a:t>,</a:t>
            </a:r>
          </a:p>
          <a:p>
            <a:r>
              <a:rPr lang="en-US" dirty="0"/>
              <a:t>  </a:t>
            </a:r>
            <a:r>
              <a:rPr lang="en-US" dirty="0" err="1"/>
              <a:t>glagolska</a:t>
            </a:r>
            <a:r>
              <a:rPr lang="en-US" dirty="0"/>
              <a:t> </a:t>
            </a:r>
            <a:r>
              <a:rPr lang="en-US" dirty="0" err="1"/>
              <a:t>sintagma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2791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Imeničke sintagme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Beograd je </a:t>
            </a:r>
            <a:r>
              <a:rPr lang="nn-NO" u="sng" dirty="0">
                <a:solidFill>
                  <a:srgbClr val="92D050"/>
                </a:solidFill>
              </a:rPr>
              <a:t>glavni grad Srbije</a:t>
            </a:r>
            <a:r>
              <a:rPr lang="nn-NO" u="sng" dirty="0" smtClean="0"/>
              <a:t>.</a:t>
            </a:r>
            <a:endParaRPr lang="bs-Latn-BA" u="sng" dirty="0" smtClean="0"/>
          </a:p>
          <a:p>
            <a:r>
              <a:rPr lang="pl-PL" dirty="0"/>
              <a:t>Televizor je u </a:t>
            </a:r>
            <a:r>
              <a:rPr lang="pl-PL" u="sng" dirty="0">
                <a:solidFill>
                  <a:srgbClr val="92D050"/>
                </a:solidFill>
              </a:rPr>
              <a:t>uglu sobe</a:t>
            </a:r>
            <a:r>
              <a:rPr lang="pl-PL" dirty="0"/>
              <a:t>.</a:t>
            </a:r>
          </a:p>
          <a:p>
            <a:r>
              <a:rPr lang="pl-PL" dirty="0"/>
              <a:t>Donesi mi </a:t>
            </a:r>
            <a:r>
              <a:rPr lang="pl-PL" u="sng" dirty="0">
                <a:solidFill>
                  <a:srgbClr val="92D050"/>
                </a:solidFill>
              </a:rPr>
              <a:t>sok od  višanja</a:t>
            </a:r>
            <a:r>
              <a:rPr lang="pl-PL" u="sng" dirty="0"/>
              <a:t>.</a:t>
            </a:r>
            <a:endParaRPr lang="pl-PL" dirty="0"/>
          </a:p>
          <a:p>
            <a:r>
              <a:rPr lang="pl-PL" dirty="0"/>
              <a:t>Knjiga je na </a:t>
            </a:r>
            <a:r>
              <a:rPr lang="pl-PL" u="sng" dirty="0">
                <a:solidFill>
                  <a:srgbClr val="92D050"/>
                </a:solidFill>
              </a:rPr>
              <a:t>drugoj polici.</a:t>
            </a:r>
            <a:endParaRPr lang="pl-PL" dirty="0">
              <a:solidFill>
                <a:srgbClr val="92D050"/>
              </a:solidFill>
            </a:endParaRPr>
          </a:p>
          <a:p>
            <a:endParaRPr lang="bs-Latn-BA" dirty="0" smtClean="0"/>
          </a:p>
          <a:p>
            <a:pPr marL="0" indent="0">
              <a:buNone/>
            </a:pPr>
            <a:r>
              <a:rPr lang="bs-Latn-BA" dirty="0" smtClean="0"/>
              <a:t>Imenička sintagma je sintagma u kojoj je glavna riječ imenica.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2317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Pridjevske sintagme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Armin je</a:t>
            </a:r>
            <a:r>
              <a:rPr lang="pl-PL" u="sng" dirty="0" smtClean="0"/>
              <a:t> </a:t>
            </a:r>
            <a:r>
              <a:rPr lang="pl-PL" u="sng" dirty="0">
                <a:solidFill>
                  <a:srgbClr val="92D050"/>
                </a:solidFill>
              </a:rPr>
              <a:t>brz kao munja</a:t>
            </a:r>
            <a:r>
              <a:rPr lang="pl-PL" u="sng" dirty="0"/>
              <a:t>.</a:t>
            </a:r>
            <a:endParaRPr lang="pl-PL" dirty="0"/>
          </a:p>
          <a:p>
            <a:r>
              <a:rPr lang="pl-PL" dirty="0"/>
              <a:t>Zemlja je </a:t>
            </a:r>
            <a:r>
              <a:rPr lang="pl-PL" u="sng" dirty="0">
                <a:solidFill>
                  <a:srgbClr val="92D050"/>
                </a:solidFill>
              </a:rPr>
              <a:t>vlažna od kiše</a:t>
            </a:r>
            <a:r>
              <a:rPr lang="pl-PL" dirty="0"/>
              <a:t>.</a:t>
            </a:r>
          </a:p>
          <a:p>
            <a:r>
              <a:rPr lang="pl-PL" dirty="0"/>
              <a:t>Maja je </a:t>
            </a:r>
            <a:r>
              <a:rPr lang="pl-PL" u="sng" dirty="0" smtClean="0">
                <a:solidFill>
                  <a:srgbClr val="92D050"/>
                </a:solidFill>
              </a:rPr>
              <a:t>lijepa </a:t>
            </a:r>
            <a:r>
              <a:rPr lang="pl-PL" u="sng" dirty="0">
                <a:solidFill>
                  <a:srgbClr val="92D050"/>
                </a:solidFill>
              </a:rPr>
              <a:t>kao slika</a:t>
            </a:r>
            <a:r>
              <a:rPr lang="pl-PL" u="sng" dirty="0"/>
              <a:t>.</a:t>
            </a:r>
            <a:endParaRPr lang="pl-PL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 err="1" smtClean="0"/>
              <a:t>Prid</a:t>
            </a:r>
            <a:r>
              <a:rPr lang="bs-Latn-BA" b="1" dirty="0" smtClean="0"/>
              <a:t>j</a:t>
            </a:r>
            <a:r>
              <a:rPr lang="en-US" b="1" dirty="0" err="1" smtClean="0"/>
              <a:t>evska</a:t>
            </a:r>
            <a:r>
              <a:rPr lang="en-US" b="1" dirty="0" smtClean="0"/>
              <a:t> </a:t>
            </a:r>
            <a:r>
              <a:rPr lang="en-US" b="1" dirty="0" err="1"/>
              <a:t>sintagma</a:t>
            </a:r>
            <a:r>
              <a:rPr lang="en-US" b="1" dirty="0"/>
              <a:t> </a:t>
            </a:r>
            <a:r>
              <a:rPr lang="en-US" dirty="0"/>
              <a:t>je </a:t>
            </a:r>
            <a:r>
              <a:rPr lang="en-US" dirty="0" err="1"/>
              <a:t>sintagma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je </a:t>
            </a:r>
            <a:r>
              <a:rPr lang="en-US" dirty="0" err="1"/>
              <a:t>glavna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bs-Latn-BA" dirty="0" smtClean="0"/>
              <a:t>ij</a:t>
            </a:r>
            <a:r>
              <a:rPr lang="en-US" dirty="0" err="1" smtClean="0"/>
              <a:t>eč</a:t>
            </a:r>
            <a:r>
              <a:rPr lang="en-US" dirty="0" smtClean="0"/>
              <a:t> </a:t>
            </a:r>
            <a:r>
              <a:rPr lang="en-US" dirty="0" err="1"/>
              <a:t>sintagme</a:t>
            </a:r>
            <a:r>
              <a:rPr lang="en-US" dirty="0"/>
              <a:t> </a:t>
            </a:r>
            <a:r>
              <a:rPr lang="en-US" b="1" dirty="0" err="1" smtClean="0"/>
              <a:t>prid</a:t>
            </a:r>
            <a:r>
              <a:rPr lang="bs-Latn-BA" b="1" dirty="0" smtClean="0"/>
              <a:t>j</a:t>
            </a:r>
            <a:r>
              <a:rPr lang="en-US" b="1" dirty="0" err="1" smtClean="0"/>
              <a:t>ev</a:t>
            </a:r>
            <a:r>
              <a:rPr lang="en-US" dirty="0"/>
              <a:t>. </a:t>
            </a:r>
            <a:r>
              <a:rPr lang="en-US" dirty="0" err="1"/>
              <a:t>Zavisni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 smtClean="0"/>
              <a:t>prid</a:t>
            </a:r>
            <a:r>
              <a:rPr lang="bs-Latn-BA" dirty="0" smtClean="0"/>
              <a:t>j</a:t>
            </a:r>
            <a:r>
              <a:rPr lang="en-US" dirty="0" err="1" smtClean="0"/>
              <a:t>evske</a:t>
            </a:r>
            <a:r>
              <a:rPr lang="en-US" dirty="0" smtClean="0"/>
              <a:t> </a:t>
            </a:r>
            <a:r>
              <a:rPr lang="en-US" dirty="0" err="1"/>
              <a:t>sintagme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se </a:t>
            </a:r>
            <a:r>
              <a:rPr lang="en-US" dirty="0" err="1"/>
              <a:t>nalaze</a:t>
            </a:r>
            <a:r>
              <a:rPr lang="en-US" dirty="0"/>
              <a:t> </a:t>
            </a:r>
            <a:r>
              <a:rPr lang="en-US" dirty="0" err="1"/>
              <a:t>ispred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iza</a:t>
            </a:r>
            <a:r>
              <a:rPr lang="en-US" dirty="0"/>
              <a:t> </a:t>
            </a:r>
            <a:r>
              <a:rPr lang="en-US" dirty="0" err="1"/>
              <a:t>glavne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bs-Latn-BA" dirty="0" smtClean="0"/>
              <a:t>ij</a:t>
            </a:r>
            <a:r>
              <a:rPr lang="en-US" dirty="0" err="1" smtClean="0"/>
              <a:t>eči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204054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Priloške sintagme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</a:t>
            </a:r>
            <a:r>
              <a:rPr lang="bs-Latn-BA" dirty="0"/>
              <a:t>t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u="sng" dirty="0" err="1">
                <a:solidFill>
                  <a:srgbClr val="92D050"/>
                </a:solidFill>
              </a:rPr>
              <a:t>izuzetno</a:t>
            </a:r>
            <a:r>
              <a:rPr lang="en-US" u="sng" dirty="0">
                <a:solidFill>
                  <a:srgbClr val="92D050"/>
                </a:solidFill>
              </a:rPr>
              <a:t> </a:t>
            </a:r>
            <a:r>
              <a:rPr lang="en-US" u="sng" dirty="0" err="1">
                <a:solidFill>
                  <a:srgbClr val="92D050"/>
                </a:solidFill>
              </a:rPr>
              <a:t>teško</a:t>
            </a:r>
            <a:r>
              <a:rPr lang="en-US" dirty="0"/>
              <a:t>.</a:t>
            </a:r>
          </a:p>
          <a:p>
            <a:r>
              <a:rPr lang="en-US" dirty="0" err="1"/>
              <a:t>Govorio</a:t>
            </a:r>
            <a:r>
              <a:rPr lang="en-US" dirty="0"/>
              <a:t> je </a:t>
            </a:r>
            <a:r>
              <a:rPr lang="en-US" u="sng" dirty="0" err="1">
                <a:solidFill>
                  <a:srgbClr val="92D050"/>
                </a:solidFill>
              </a:rPr>
              <a:t>jedva</a:t>
            </a:r>
            <a:r>
              <a:rPr lang="en-US" u="sng" dirty="0">
                <a:solidFill>
                  <a:srgbClr val="92D050"/>
                </a:solidFill>
              </a:rPr>
              <a:t> </a:t>
            </a:r>
            <a:r>
              <a:rPr lang="en-US" u="sng" dirty="0" err="1">
                <a:solidFill>
                  <a:srgbClr val="92D050"/>
                </a:solidFill>
              </a:rPr>
              <a:t>čujno</a:t>
            </a:r>
            <a:r>
              <a:rPr lang="en-US" dirty="0"/>
              <a:t>.</a:t>
            </a:r>
          </a:p>
          <a:p>
            <a:r>
              <a:rPr lang="en-US" dirty="0"/>
              <a:t>On ne </a:t>
            </a:r>
            <a:r>
              <a:rPr lang="en-US" dirty="0" err="1"/>
              <a:t>igra</a:t>
            </a:r>
            <a:r>
              <a:rPr lang="en-US" dirty="0"/>
              <a:t> </a:t>
            </a:r>
            <a:r>
              <a:rPr lang="en-US" u="sng" dirty="0" err="1">
                <a:solidFill>
                  <a:srgbClr val="92D050"/>
                </a:solidFill>
              </a:rPr>
              <a:t>nimalo</a:t>
            </a:r>
            <a:r>
              <a:rPr lang="en-US" u="sng" dirty="0">
                <a:solidFill>
                  <a:srgbClr val="92D050"/>
                </a:solidFill>
              </a:rPr>
              <a:t> l</a:t>
            </a:r>
            <a:r>
              <a:rPr lang="bs-Latn-BA" u="sng" dirty="0">
                <a:solidFill>
                  <a:srgbClr val="92D050"/>
                </a:solidFill>
              </a:rPr>
              <a:t>ij</a:t>
            </a:r>
            <a:r>
              <a:rPr lang="en-US" u="sng" dirty="0" err="1">
                <a:solidFill>
                  <a:srgbClr val="92D050"/>
                </a:solidFill>
              </a:rPr>
              <a:t>epo</a:t>
            </a:r>
            <a:r>
              <a:rPr lang="en-US" u="sng" dirty="0" smtClean="0"/>
              <a:t>.</a:t>
            </a:r>
            <a:endParaRPr lang="bs-Latn-BA" u="sng" dirty="0" smtClean="0"/>
          </a:p>
          <a:p>
            <a:endParaRPr lang="bs-Latn-BA" u="sng" dirty="0"/>
          </a:p>
          <a:p>
            <a:r>
              <a:rPr lang="en-US" b="1" dirty="0" err="1"/>
              <a:t>Priloška</a:t>
            </a:r>
            <a:r>
              <a:rPr lang="en-US" b="1" dirty="0"/>
              <a:t> </a:t>
            </a:r>
            <a:r>
              <a:rPr lang="en-US" b="1" dirty="0" err="1"/>
              <a:t>sintagma</a:t>
            </a:r>
            <a:r>
              <a:rPr lang="en-US" dirty="0"/>
              <a:t> je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sintagma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je </a:t>
            </a:r>
            <a:r>
              <a:rPr lang="en-US" dirty="0" err="1"/>
              <a:t>glavna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bs-Latn-BA" dirty="0" smtClean="0"/>
              <a:t>ij</a:t>
            </a:r>
            <a:r>
              <a:rPr lang="en-US" dirty="0" err="1" smtClean="0"/>
              <a:t>eč</a:t>
            </a:r>
            <a:r>
              <a:rPr lang="en-US" dirty="0" smtClean="0"/>
              <a:t> </a:t>
            </a:r>
            <a:r>
              <a:rPr lang="en-US" dirty="0" err="1"/>
              <a:t>sintagme</a:t>
            </a:r>
            <a:r>
              <a:rPr lang="en-US" dirty="0"/>
              <a:t> </a:t>
            </a:r>
            <a:r>
              <a:rPr lang="en-US" b="1" dirty="0" err="1"/>
              <a:t>prilog</a:t>
            </a:r>
            <a:r>
              <a:rPr lang="en-US" dirty="0"/>
              <a:t>. </a:t>
            </a:r>
            <a:r>
              <a:rPr lang="en-US" dirty="0" err="1"/>
              <a:t>Zavisni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priloške</a:t>
            </a:r>
            <a:r>
              <a:rPr lang="en-US" dirty="0"/>
              <a:t> </a:t>
            </a:r>
            <a:r>
              <a:rPr lang="en-US" dirty="0" err="1"/>
              <a:t>sintagme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se </a:t>
            </a:r>
            <a:r>
              <a:rPr lang="en-US" dirty="0" err="1"/>
              <a:t>nalaze</a:t>
            </a:r>
            <a:r>
              <a:rPr lang="en-US" dirty="0"/>
              <a:t> </a:t>
            </a:r>
            <a:r>
              <a:rPr lang="en-US" dirty="0" err="1"/>
              <a:t>ispred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iza</a:t>
            </a:r>
            <a:r>
              <a:rPr lang="en-US" dirty="0"/>
              <a:t> </a:t>
            </a:r>
            <a:r>
              <a:rPr lang="en-US" dirty="0" err="1"/>
              <a:t>glavne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bs-Latn-BA" dirty="0" smtClean="0"/>
              <a:t>ij</a:t>
            </a:r>
            <a:r>
              <a:rPr lang="en-US" dirty="0" err="1" smtClean="0"/>
              <a:t>eči</a:t>
            </a:r>
            <a:r>
              <a:rPr lang="en-US" dirty="0"/>
              <a:t>.</a:t>
            </a:r>
            <a:endParaRPr lang="bs-Latn-BA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1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Glagolske sintagme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Knjige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u="sng" dirty="0" err="1">
                <a:solidFill>
                  <a:srgbClr val="92D050"/>
                </a:solidFill>
              </a:rPr>
              <a:t>pažljivo</a:t>
            </a:r>
            <a:r>
              <a:rPr lang="en-US" u="sng" dirty="0">
                <a:solidFill>
                  <a:srgbClr val="92D050"/>
                </a:solidFill>
              </a:rPr>
              <a:t> </a:t>
            </a:r>
            <a:r>
              <a:rPr lang="en-US" u="sng" dirty="0" err="1">
                <a:solidFill>
                  <a:srgbClr val="92D050"/>
                </a:solidFill>
              </a:rPr>
              <a:t>čitati</a:t>
            </a:r>
            <a:r>
              <a:rPr lang="en-US" u="sng" dirty="0"/>
              <a:t>. </a:t>
            </a:r>
            <a:endParaRPr lang="en-US" dirty="0"/>
          </a:p>
          <a:p>
            <a:r>
              <a:rPr lang="en-US" dirty="0" err="1"/>
              <a:t>Nemoj</a:t>
            </a:r>
            <a:r>
              <a:rPr lang="en-US" dirty="0"/>
              <a:t> me </a:t>
            </a:r>
            <a:r>
              <a:rPr lang="en-US" dirty="0" err="1"/>
              <a:t>opet</a:t>
            </a:r>
            <a:r>
              <a:rPr lang="en-US" dirty="0"/>
              <a:t> </a:t>
            </a:r>
            <a:r>
              <a:rPr lang="en-US" u="sng" dirty="0" err="1">
                <a:solidFill>
                  <a:srgbClr val="92D050"/>
                </a:solidFill>
              </a:rPr>
              <a:t>jako</a:t>
            </a:r>
            <a:r>
              <a:rPr lang="en-US" u="sng" dirty="0">
                <a:solidFill>
                  <a:srgbClr val="92D050"/>
                </a:solidFill>
              </a:rPr>
              <a:t> </a:t>
            </a:r>
            <a:r>
              <a:rPr lang="bs-Latn-BA" u="sng" dirty="0">
                <a:solidFill>
                  <a:srgbClr val="92D050"/>
                </a:solidFill>
              </a:rPr>
              <a:t>grliti</a:t>
            </a:r>
            <a:r>
              <a:rPr lang="en-US" dirty="0"/>
              <a:t>.</a:t>
            </a:r>
          </a:p>
          <a:p>
            <a:r>
              <a:rPr lang="en-US" dirty="0" err="1"/>
              <a:t>Najsigurnije</a:t>
            </a:r>
            <a:r>
              <a:rPr lang="en-US" dirty="0"/>
              <a:t> je </a:t>
            </a:r>
            <a:r>
              <a:rPr lang="en-US" u="sng" dirty="0" err="1">
                <a:solidFill>
                  <a:srgbClr val="92D050"/>
                </a:solidFill>
              </a:rPr>
              <a:t>sporo</a:t>
            </a:r>
            <a:r>
              <a:rPr lang="en-US" u="sng" dirty="0">
                <a:solidFill>
                  <a:srgbClr val="92D050"/>
                </a:solidFill>
              </a:rPr>
              <a:t> </a:t>
            </a:r>
            <a:r>
              <a:rPr lang="en-US" u="sng" dirty="0" err="1">
                <a:solidFill>
                  <a:srgbClr val="92D050"/>
                </a:solidFill>
              </a:rPr>
              <a:t>voziti</a:t>
            </a:r>
            <a:r>
              <a:rPr lang="en-US" u="sng" dirty="0" smtClean="0"/>
              <a:t>.</a:t>
            </a:r>
            <a:endParaRPr lang="bs-Latn-BA" u="sng" dirty="0" smtClean="0"/>
          </a:p>
          <a:p>
            <a:endParaRPr lang="bs-Latn-BA" u="sng" dirty="0"/>
          </a:p>
          <a:p>
            <a:r>
              <a:rPr lang="en-US" b="1" dirty="0" err="1"/>
              <a:t>Glagolska</a:t>
            </a:r>
            <a:r>
              <a:rPr lang="en-US" b="1" dirty="0"/>
              <a:t> </a:t>
            </a:r>
            <a:r>
              <a:rPr lang="en-US" b="1" dirty="0" err="1"/>
              <a:t>sintagma</a:t>
            </a:r>
            <a:r>
              <a:rPr lang="en-US" dirty="0"/>
              <a:t> je </a:t>
            </a:r>
            <a:r>
              <a:rPr lang="en-US" dirty="0" err="1"/>
              <a:t>sintagma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je </a:t>
            </a:r>
            <a:r>
              <a:rPr lang="en-US" dirty="0" err="1"/>
              <a:t>glavna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bs-Latn-BA" dirty="0" smtClean="0"/>
              <a:t>ij</a:t>
            </a:r>
            <a:r>
              <a:rPr lang="en-US" dirty="0" err="1" smtClean="0"/>
              <a:t>eč</a:t>
            </a:r>
            <a:r>
              <a:rPr lang="en-US" dirty="0" smtClean="0"/>
              <a:t> </a:t>
            </a:r>
            <a:r>
              <a:rPr lang="en-US" dirty="0" err="1"/>
              <a:t>sintagme</a:t>
            </a:r>
            <a:r>
              <a:rPr lang="en-US" dirty="0"/>
              <a:t> </a:t>
            </a:r>
            <a:r>
              <a:rPr lang="en-US" b="1" dirty="0" err="1"/>
              <a:t>glagol</a:t>
            </a:r>
            <a:r>
              <a:rPr lang="en-US" b="1" dirty="0"/>
              <a:t> u </a:t>
            </a:r>
            <a:r>
              <a:rPr lang="en-US" b="1" dirty="0" err="1"/>
              <a:t>infinitivu</a:t>
            </a:r>
            <a:r>
              <a:rPr lang="en-US" dirty="0"/>
              <a:t>, </a:t>
            </a:r>
            <a:r>
              <a:rPr lang="en-US" b="1" dirty="0" err="1"/>
              <a:t>glagolski</a:t>
            </a:r>
            <a:r>
              <a:rPr lang="en-US" b="1" dirty="0"/>
              <a:t> </a:t>
            </a:r>
            <a:r>
              <a:rPr lang="en-US" b="1" dirty="0" err="1"/>
              <a:t>prilog</a:t>
            </a:r>
            <a:r>
              <a:rPr lang="en-US" b="1" dirty="0"/>
              <a:t> </a:t>
            </a:r>
            <a:r>
              <a:rPr lang="en-US" b="1" dirty="0" err="1"/>
              <a:t>sadašnji</a:t>
            </a:r>
            <a:r>
              <a:rPr lang="en-US" b="1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b="1" dirty="0" err="1"/>
              <a:t>glagolski</a:t>
            </a:r>
            <a:r>
              <a:rPr lang="en-US" b="1" dirty="0"/>
              <a:t> </a:t>
            </a:r>
            <a:r>
              <a:rPr lang="en-US" b="1" dirty="0" err="1"/>
              <a:t>prilog</a:t>
            </a:r>
            <a:r>
              <a:rPr lang="en-US" b="1" dirty="0"/>
              <a:t> </a:t>
            </a:r>
            <a:r>
              <a:rPr lang="en-US" b="1" dirty="0" err="1"/>
              <a:t>prošli</a:t>
            </a:r>
            <a:r>
              <a:rPr lang="en-US" b="1" dirty="0"/>
              <a:t>.</a:t>
            </a:r>
            <a:endParaRPr lang="en-US" dirty="0"/>
          </a:p>
          <a:p>
            <a:r>
              <a:rPr lang="en-US" u="sng" dirty="0" err="1">
                <a:solidFill>
                  <a:srgbClr val="92D050"/>
                </a:solidFill>
              </a:rPr>
              <a:t>Šetajući</a:t>
            </a:r>
            <a:r>
              <a:rPr lang="en-US" u="sng" dirty="0">
                <a:solidFill>
                  <a:srgbClr val="92D050"/>
                </a:solidFill>
              </a:rPr>
              <a:t> </a:t>
            </a:r>
            <a:r>
              <a:rPr lang="en-US" u="sng" dirty="0" err="1">
                <a:solidFill>
                  <a:srgbClr val="92D050"/>
                </a:solidFill>
              </a:rPr>
              <a:t>gradom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err="1"/>
              <a:t>srela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 </a:t>
            </a:r>
            <a:r>
              <a:rPr lang="bs-Latn-BA" dirty="0" smtClean="0"/>
              <a:t>Aminu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u="sng" dirty="0" err="1">
                <a:solidFill>
                  <a:srgbClr val="92D050"/>
                </a:solidFill>
              </a:rPr>
              <a:t>Naučivši</a:t>
            </a:r>
            <a:r>
              <a:rPr lang="en-US" u="sng" dirty="0">
                <a:solidFill>
                  <a:srgbClr val="92D050"/>
                </a:solidFill>
              </a:rPr>
              <a:t> </a:t>
            </a:r>
            <a:r>
              <a:rPr lang="en-US" u="sng" dirty="0" err="1">
                <a:solidFill>
                  <a:srgbClr val="92D050"/>
                </a:solidFill>
              </a:rPr>
              <a:t>gradivo</a:t>
            </a:r>
            <a:r>
              <a:rPr lang="en-US" dirty="0"/>
              <a:t>, </a:t>
            </a:r>
            <a:r>
              <a:rPr lang="en-US" dirty="0" err="1"/>
              <a:t>otišao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ispit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6171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86</TotalTime>
  <Words>527</Words>
  <Application>Microsoft Office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Thatch</vt:lpstr>
      <vt:lpstr>Bosanski jezik i književnost VII razred</vt:lpstr>
      <vt:lpstr>Pojam sintagme</vt:lpstr>
      <vt:lpstr>Slide 3</vt:lpstr>
      <vt:lpstr>Slide 4</vt:lpstr>
      <vt:lpstr>Vrste sintagmi</vt:lpstr>
      <vt:lpstr>Imeničke sintagme</vt:lpstr>
      <vt:lpstr>Pridjevske sintagme</vt:lpstr>
      <vt:lpstr>Priloške sintagme</vt:lpstr>
      <vt:lpstr>Glagolske sintagme</vt:lpstr>
      <vt:lpstr>VEZE MEĐU ČLANOVIMA SINTAGME – KONGRUENCIJA </vt:lpstr>
      <vt:lpstr>VEZE MEĐU ČLANOVIMA SINTAGME – REKCIJA </vt:lpstr>
      <vt:lpstr>Slide 12</vt:lpstr>
      <vt:lpstr>Vježbanje!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Bosanski jezik i književnost VII razred</dc:title>
  <dc:creator>Dino Lotinac</dc:creator>
  <cp:lastModifiedBy>elitePC</cp:lastModifiedBy>
  <cp:revision>9</cp:revision>
  <dcterms:created xsi:type="dcterms:W3CDTF">2020-03-17T16:53:55Z</dcterms:created>
  <dcterms:modified xsi:type="dcterms:W3CDTF">2020-03-18T17:30:18Z</dcterms:modified>
</cp:coreProperties>
</file>